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35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Layouts/slideLayout31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8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32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3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95" r:id="rId3"/>
    <p:sldId id="267" r:id="rId4"/>
    <p:sldId id="264" r:id="rId5"/>
    <p:sldId id="297" r:id="rId6"/>
    <p:sldId id="274" r:id="rId7"/>
    <p:sldId id="277" r:id="rId8"/>
    <p:sldId id="298" r:id="rId9"/>
    <p:sldId id="276" r:id="rId10"/>
    <p:sldId id="281" r:id="rId11"/>
    <p:sldId id="301" r:id="rId12"/>
    <p:sldId id="302" r:id="rId13"/>
    <p:sldId id="303" r:id="rId14"/>
    <p:sldId id="304" r:id="rId15"/>
    <p:sldId id="305" r:id="rId16"/>
    <p:sldId id="285" r:id="rId17"/>
    <p:sldId id="289" r:id="rId18"/>
    <p:sldId id="306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DBD64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8FA19-764F-1C4E-8803-8C69DB579559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008B4-32E4-374B-B86E-60859D3BD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E44A-9F6D-42C8-BD17-58F1FC54DB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NPS/ALTO can</a:t>
            </a:r>
            <a:r>
              <a:rPr lang="en-US" baseline="0" dirty="0" smtClean="0"/>
              <a:t> have a role in request routing – feed info via CDNI control interface re: which CDN for which “footprint” – this may be ALTO-like interface</a:t>
            </a:r>
          </a:p>
          <a:p>
            <a:r>
              <a:rPr lang="en-US" baseline="0" dirty="0" smtClean="0"/>
              <a:t>CDN selector can then query proximity fn that is fed by this ALTO info.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008B4-32E4-374B-B86E-60859D3BD23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E44A-9F6D-42C8-BD17-58F1FC54DB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E44A-9F6D-42C8-BD17-58F1FC54DB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E44A-9F6D-42C8-BD17-58F1FC54DB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3033-B89D-9A47-B7CD-99B36799045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405352" y="5948636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60939" y="5948636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71697" y="5948636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3" name="Rounded Rectangle 4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7" name="Rounded Rectangle 46"/>
          <p:cNvSpPr/>
          <p:nvPr/>
        </p:nvSpPr>
        <p:spPr>
          <a:xfrm rot="10800000" flipH="1">
            <a:off x="5869870" y="6614159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Rounded Rectangle 47"/>
          <p:cNvSpPr/>
          <p:nvPr/>
        </p:nvSpPr>
        <p:spPr>
          <a:xfrm rot="10800000" flipH="1">
            <a:off x="6933206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ounded Rectangle 48"/>
          <p:cNvSpPr/>
          <p:nvPr/>
        </p:nvSpPr>
        <p:spPr>
          <a:xfrm rot="10800000" flipH="1">
            <a:off x="2191486" y="6719450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 rot="10800000" flipH="1">
            <a:off x="2794161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Rounded Rectangle 50"/>
          <p:cNvSpPr/>
          <p:nvPr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Rounded Rectangle 51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ounded Rectangle 52"/>
          <p:cNvSpPr/>
          <p:nvPr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4" name="Rounded Rectangle 53"/>
          <p:cNvSpPr/>
          <p:nvPr/>
        </p:nvSpPr>
        <p:spPr>
          <a:xfrm rot="10800000" flipH="1">
            <a:off x="8038251" y="8318268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Rounded Rectangle 54"/>
          <p:cNvSpPr/>
          <p:nvPr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6" name="Rounded Rectangle 55"/>
          <p:cNvSpPr/>
          <p:nvPr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4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>
                                      <p:cBhvr>
                                        <p:cTn id="33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>
                                      <p:cBhvr>
                                        <p:cTn id="38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>
                                      <p:cBhvr>
                                        <p:cTn id="43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5275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30903" y="295275"/>
            <a:ext cx="4132262" cy="838200"/>
          </a:xfrm>
        </p:spPr>
        <p:txBody>
          <a:bodyPr lIns="82296" rIns="82296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Two Column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Title Right</a:t>
            </a:r>
            <a:endParaRPr lang="en-US" dirty="0"/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01" y="5842635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3" y="311150"/>
            <a:ext cx="908367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4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0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 hasCustomPrompt="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5" name="Rounded Rectangle 64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8" name="Rounded Rectangle 67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6163C1-F88F-634F-B687-8E4FC49E48BF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C4623-9709-C843-9C6B-8D2F2F3A1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/>
          <p:nvPr/>
        </p:nvGrpSpPr>
        <p:grpSpPr>
          <a:xfrm>
            <a:off x="-12700" y="-2056029"/>
            <a:ext cx="9847891" cy="19379146"/>
            <a:chOff x="-12700" y="-2056029"/>
            <a:chExt cx="9847891" cy="19379146"/>
          </a:xfrm>
        </p:grpSpPr>
        <p:pic>
          <p:nvPicPr>
            <p:cNvPr id="32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 userDrawn="1"/>
          </p:nvSpPr>
          <p:spPr>
            <a:xfrm>
              <a:off x="1823499" y="3308943"/>
              <a:ext cx="1729740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4" name="Rounded Rectangle 33"/>
            <p:cNvSpPr/>
            <p:nvPr userDrawn="1"/>
          </p:nvSpPr>
          <p:spPr>
            <a:xfrm>
              <a:off x="0" y="123668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 rot="10800000">
              <a:off x="1013791" y="424860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85483" y="-205602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8105451" y="278378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 rot="10800000">
              <a:off x="3036073" y="174390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69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5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17357" y="3020518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9" name="Picture 8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theme" Target="../theme/theme1.xml"/><Relationship Id="rId3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hyperlink" Target="mailto:bsd@cisco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Interconnecting </a:t>
            </a:r>
            <a:r>
              <a:rPr lang="en-US" dirty="0" err="1" smtClean="0"/>
              <a:t>CDNs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Bruce Davie</a:t>
            </a:r>
          </a:p>
          <a:p>
            <a:r>
              <a:rPr lang="en-US" smtClean="0">
                <a:hlinkClick r:id="rId2"/>
              </a:rPr>
              <a:t>bsd@cisco.com</a:t>
            </a:r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CDNI Interface Components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To bootstrap, configure and control other interfaces</a:t>
            </a:r>
          </a:p>
          <a:p>
            <a:pPr lvl="1"/>
            <a:r>
              <a:rPr lang="en-US" dirty="0" smtClean="0"/>
              <a:t>Advertise capabilities (e.g. types of content delivery, region of coverage)</a:t>
            </a:r>
          </a:p>
          <a:p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Provide all the information about what data is available and information relevant to its distribution (e.g. geo restrictions, time limits, etc.)</a:t>
            </a:r>
          </a:p>
          <a:p>
            <a:pPr lvl="1"/>
            <a:r>
              <a:rPr lang="en-US" dirty="0" smtClean="0"/>
              <a:t>Not content metadata such as cast, rating, genre etc.</a:t>
            </a:r>
          </a:p>
          <a:p>
            <a:r>
              <a:rPr lang="en-US" dirty="0" smtClean="0"/>
              <a:t>Logging</a:t>
            </a:r>
          </a:p>
          <a:p>
            <a:pPr lvl="1"/>
            <a:r>
              <a:rPr lang="en-US" dirty="0" smtClean="0"/>
              <a:t>Information necessary to determine payments and monitor performance </a:t>
            </a:r>
          </a:p>
          <a:p>
            <a:pPr lvl="1"/>
            <a:r>
              <a:rPr lang="en-US" dirty="0" smtClean="0"/>
              <a:t>e.g. what content delivered, how many bytes, what QoS achieved</a:t>
            </a:r>
          </a:p>
          <a:p>
            <a:r>
              <a:rPr lang="en-US" dirty="0" smtClean="0"/>
              <a:t>Request Routing</a:t>
            </a:r>
          </a:p>
          <a:p>
            <a:pPr lvl="1"/>
            <a:r>
              <a:rPr lang="en-US" dirty="0" smtClean="0"/>
              <a:t>Exchange information to achieve desired chain of CDN delegation</a:t>
            </a:r>
          </a:p>
          <a:p>
            <a:pPr lvl="1"/>
            <a:r>
              <a:rPr lang="en-US" dirty="0" smtClean="0"/>
              <a:t>Ultimately direct client to a cache node in leaf CDN with the content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CDNI 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complete solution would</a:t>
            </a:r>
          </a:p>
          <a:p>
            <a:pPr lvl="1"/>
            <a:r>
              <a:rPr lang="en-US" dirty="0" smtClean="0"/>
              <a:t>Work with any vendor’s CDN equipment</a:t>
            </a:r>
          </a:p>
          <a:p>
            <a:pPr lvl="1"/>
            <a:r>
              <a:rPr lang="en-US" dirty="0" smtClean="0"/>
              <a:t>Deal with any topology of interconnected </a:t>
            </a:r>
            <a:r>
              <a:rPr lang="en-US" dirty="0" err="1" smtClean="0"/>
              <a:t>CDNs</a:t>
            </a:r>
            <a:endParaRPr lang="en-US" dirty="0" smtClean="0"/>
          </a:p>
          <a:p>
            <a:pPr lvl="1"/>
            <a:r>
              <a:rPr lang="en-US" dirty="0" smtClean="0"/>
              <a:t>Allow any number of levels of CDN between origin and client </a:t>
            </a:r>
          </a:p>
          <a:p>
            <a:r>
              <a:rPr lang="en-US" dirty="0" smtClean="0"/>
              <a:t>Complete solution will probably take a while, but we’ve already developed and trialed partial solution</a:t>
            </a:r>
          </a:p>
          <a:p>
            <a:pPr lvl="1"/>
            <a:r>
              <a:rPr lang="en-US" dirty="0" smtClean="0"/>
              <a:t>Two </a:t>
            </a:r>
            <a:r>
              <a:rPr lang="en-US" dirty="0" err="1" smtClean="0"/>
              <a:t>CDNs</a:t>
            </a:r>
            <a:r>
              <a:rPr lang="en-US" dirty="0" smtClean="0"/>
              <a:t>, two vendors’ equipment – details follow</a:t>
            </a:r>
          </a:p>
          <a:p>
            <a:r>
              <a:rPr lang="en-US" dirty="0" smtClean="0"/>
              <a:t>CDN Federation Trial underway</a:t>
            </a:r>
          </a:p>
          <a:p>
            <a:pPr lvl="1"/>
            <a:r>
              <a:rPr lang="en-US" dirty="0" smtClean="0"/>
              <a:t>Phase 1 with 5 </a:t>
            </a:r>
            <a:r>
              <a:rPr lang="en-US" dirty="0" err="1" smtClean="0"/>
              <a:t>SPs</a:t>
            </a:r>
            <a:r>
              <a:rPr lang="en-US" dirty="0" smtClean="0"/>
              <a:t> started Feb 2011, almost complete</a:t>
            </a:r>
          </a:p>
          <a:p>
            <a:pPr lvl="1"/>
            <a:r>
              <a:rPr lang="en-US" dirty="0" smtClean="0"/>
              <a:t>Phase 2 likely to expand to more </a:t>
            </a:r>
            <a:r>
              <a:rPr lang="en-US" dirty="0" err="1" smtClean="0"/>
              <a:t>SPs</a:t>
            </a:r>
            <a:r>
              <a:rPr lang="en-US" dirty="0" smtClean="0"/>
              <a:t> and maybe content providers too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CDNI Pilot Ph1 Outcomes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Tested bilateral, multilateral and cascaded (3-level) interconnect</a:t>
            </a:r>
          </a:p>
          <a:p>
            <a:r>
              <a:rPr lang="en-US" dirty="0" smtClean="0"/>
              <a:t>Multiple delivery types (HTTP, HLS, Smooth/</a:t>
            </a:r>
            <a:r>
              <a:rPr lang="en-US" dirty="0" err="1" smtClean="0"/>
              <a:t>Silverlight</a:t>
            </a:r>
            <a:r>
              <a:rPr lang="en-US" dirty="0" smtClean="0"/>
              <a:t> etc.)</a:t>
            </a:r>
          </a:p>
          <a:p>
            <a:r>
              <a:rPr lang="en-US" dirty="0" smtClean="0"/>
              <a:t>Transparent to Content Provider (i.e. looks like single CDN)</a:t>
            </a:r>
          </a:p>
          <a:p>
            <a:r>
              <a:rPr lang="en-US" dirty="0" smtClean="0"/>
              <a:t>Hierarchical &amp; Dynamic acquisition:</a:t>
            </a:r>
          </a:p>
          <a:p>
            <a:pPr lvl="1"/>
            <a:r>
              <a:rPr lang="en-US" dirty="0" err="1" smtClean="0"/>
              <a:t>dCDN</a:t>
            </a:r>
            <a:r>
              <a:rPr lang="en-US" dirty="0" smtClean="0"/>
              <a:t> obtains content from as needed from </a:t>
            </a:r>
            <a:r>
              <a:rPr lang="en-US" dirty="0" err="1" smtClean="0"/>
              <a:t>uCDN</a:t>
            </a:r>
            <a:r>
              <a:rPr lang="en-US" dirty="0" smtClean="0"/>
              <a:t>, with no visibility of </a:t>
            </a:r>
            <a:r>
              <a:rPr lang="en-US" dirty="0" err="1" smtClean="0"/>
              <a:t>CSPs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Logging &amp; accounting info exchanged bilaterally and via “CDN exchange”</a:t>
            </a:r>
          </a:p>
          <a:p>
            <a:r>
              <a:rPr lang="en-US" dirty="0" smtClean="0"/>
              <a:t>Basic performance testing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4876800" y="1066800"/>
            <a:ext cx="3810000" cy="5791200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52400" y="1066800"/>
            <a:ext cx="3810000" cy="579120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Cloud 23"/>
          <p:cNvSpPr/>
          <p:nvPr/>
        </p:nvSpPr>
        <p:spPr bwMode="auto">
          <a:xfrm>
            <a:off x="838200" y="3429000"/>
            <a:ext cx="2895600" cy="1295400"/>
          </a:xfrm>
          <a:prstGeom prst="cloud">
            <a:avLst/>
          </a:prstGeom>
          <a:solidFill>
            <a:srgbClr val="92D050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FT CDN</a:t>
            </a:r>
          </a:p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(Cisco CDS-IS)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905000" y="3200400"/>
            <a:ext cx="764113" cy="58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FFFF"/>
                </a:solidFill>
              </a:rPr>
              <a:t>Request Routing Engine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23" name="Cloud 22"/>
          <p:cNvSpPr/>
          <p:nvPr/>
        </p:nvSpPr>
        <p:spPr bwMode="auto">
          <a:xfrm>
            <a:off x="5334000" y="3429000"/>
            <a:ext cx="2590800" cy="1371600"/>
          </a:xfrm>
          <a:prstGeom prst="cloud">
            <a:avLst/>
          </a:prstGeom>
          <a:solidFill>
            <a:srgbClr val="92D050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TPSA CDN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(</a:t>
            </a:r>
            <a:r>
              <a:rPr lang="en-US" sz="2000" dirty="0" err="1" smtClean="0"/>
              <a:t>Coblitz</a:t>
            </a:r>
            <a:r>
              <a:rPr lang="en-US" sz="2000" dirty="0" smtClean="0"/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246287" y="3124200"/>
            <a:ext cx="764113" cy="58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FFFF"/>
                </a:solidFill>
              </a:rPr>
              <a:t>Request Routing Engine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6200"/>
            <a:ext cx="8145462" cy="838200"/>
          </a:xfrm>
        </p:spPr>
        <p:txBody>
          <a:bodyPr/>
          <a:lstStyle/>
          <a:p>
            <a:r>
              <a:rPr lang="en-US" sz="2800" dirty="0" smtClean="0"/>
              <a:t>Orange/Cisco/</a:t>
            </a:r>
            <a:r>
              <a:rPr lang="en-US" sz="2800" dirty="0" err="1" smtClean="0"/>
              <a:t>Coblitz</a:t>
            </a:r>
            <a:r>
              <a:rPr lang="en-US" sz="2800" dirty="0" smtClean="0"/>
              <a:t> CDN Interconnect Demo:</a:t>
            </a:r>
            <a:br>
              <a:rPr lang="en-US" sz="2800" dirty="0" smtClean="0"/>
            </a:br>
            <a:r>
              <a:rPr lang="en-US" sz="2400" dirty="0" smtClean="0"/>
              <a:t>Stage 1: Dynamic Acquisition from Origin Server</a:t>
            </a:r>
            <a:endParaRPr lang="en-US" sz="2000" dirty="0"/>
          </a:p>
        </p:txBody>
      </p:sp>
      <p:sp>
        <p:nvSpPr>
          <p:cNvPr id="17" name="Cloud 16"/>
          <p:cNvSpPr/>
          <p:nvPr/>
        </p:nvSpPr>
        <p:spPr bwMode="auto">
          <a:xfrm>
            <a:off x="1066800" y="1143000"/>
            <a:ext cx="2590800" cy="1387060"/>
          </a:xfrm>
          <a:prstGeom prst="cloud">
            <a:avLst/>
          </a:prstGeom>
          <a:solidFill>
            <a:srgbClr val="0000CC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     French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CP</a:t>
            </a:r>
          </a:p>
        </p:txBody>
      </p:sp>
      <p:pic>
        <p:nvPicPr>
          <p:cNvPr id="31" name="Picture 4" descr="MCj03871500000[1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5181600"/>
            <a:ext cx="835025" cy="83502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029200" y="5943600"/>
            <a:ext cx="646331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Client</a:t>
            </a:r>
            <a:endParaRPr lang="en-US" sz="1400" dirty="0"/>
          </a:p>
        </p:txBody>
      </p:sp>
      <p:sp>
        <p:nvSpPr>
          <p:cNvPr id="76" name="Rectangle 75"/>
          <p:cNvSpPr/>
          <p:nvPr/>
        </p:nvSpPr>
        <p:spPr bwMode="auto">
          <a:xfrm>
            <a:off x="1299753" y="4424961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FFFF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438400" y="4495800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FFFF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895600" y="1981200"/>
            <a:ext cx="609600" cy="418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FFFF"/>
                </a:solidFill>
              </a:rPr>
              <a:t>Origin Server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715000" y="4495800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FFFF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5302" y="6248400"/>
            <a:ext cx="11939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383060" y="6248400"/>
            <a:ext cx="12106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Poland</a:t>
            </a:r>
            <a:endParaRPr lang="en-US" b="1" dirty="0"/>
          </a:p>
        </p:txBody>
      </p:sp>
      <p:grpSp>
        <p:nvGrpSpPr>
          <p:cNvPr id="3" name="Group 28"/>
          <p:cNvGrpSpPr/>
          <p:nvPr/>
        </p:nvGrpSpPr>
        <p:grpSpPr>
          <a:xfrm>
            <a:off x="3505200" y="2362200"/>
            <a:ext cx="2515143" cy="3236913"/>
            <a:chOff x="3505200" y="2362200"/>
            <a:chExt cx="2515143" cy="3236913"/>
          </a:xfrm>
        </p:grpSpPr>
        <p:cxnSp>
          <p:nvCxnSpPr>
            <p:cNvPr id="55" name="Straight Arrow Connector 54"/>
            <p:cNvCxnSpPr>
              <a:endCxn id="31" idx="3"/>
            </p:cNvCxnSpPr>
            <p:nvPr/>
          </p:nvCxnSpPr>
          <p:spPr bwMode="auto">
            <a:xfrm rot="5400000">
              <a:off x="5580857" y="5160169"/>
              <a:ext cx="798513" cy="7937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45D2FB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5" name="Straight Arrow Connector 44"/>
            <p:cNvCxnSpPr>
              <a:endCxn id="41" idx="0"/>
            </p:cNvCxnSpPr>
            <p:nvPr/>
          </p:nvCxnSpPr>
          <p:spPr bwMode="auto">
            <a:xfrm>
              <a:off x="3505200" y="2362200"/>
              <a:ext cx="2515143" cy="21336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45D2FB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52" name="Cloud 51"/>
          <p:cNvSpPr/>
          <p:nvPr/>
        </p:nvSpPr>
        <p:spPr bwMode="auto">
          <a:xfrm>
            <a:off x="5486400" y="1066800"/>
            <a:ext cx="2590800" cy="1387060"/>
          </a:xfrm>
          <a:prstGeom prst="cloud">
            <a:avLst/>
          </a:prstGeom>
          <a:solidFill>
            <a:srgbClr val="0000CC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    Polish CP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019800" y="1981200"/>
            <a:ext cx="609600" cy="418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FFFF"/>
                </a:solidFill>
              </a:rPr>
              <a:t>Origin Server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pic>
        <p:nvPicPr>
          <p:cNvPr id="56" name="Picture 4" descr="MCj03871500000[1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181600"/>
            <a:ext cx="835025" cy="835025"/>
          </a:xfrm>
          <a:prstGeom prst="rect">
            <a:avLst/>
          </a:prstGeom>
          <a:noFill/>
        </p:spPr>
      </p:pic>
      <p:grpSp>
        <p:nvGrpSpPr>
          <p:cNvPr id="4" name="Group 29"/>
          <p:cNvGrpSpPr/>
          <p:nvPr/>
        </p:nvGrpSpPr>
        <p:grpSpPr>
          <a:xfrm>
            <a:off x="2743200" y="2286000"/>
            <a:ext cx="3200400" cy="3352800"/>
            <a:chOff x="2743200" y="2286000"/>
            <a:chExt cx="3200400" cy="3352800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rot="10800000" flipV="1">
              <a:off x="2895600" y="2286000"/>
              <a:ext cx="3048000" cy="22098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45D2FB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rot="16200000" flipH="1">
              <a:off x="2400300" y="5143500"/>
              <a:ext cx="838200" cy="1524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45D2FB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62" name="TextBox 61"/>
          <p:cNvSpPr txBox="1"/>
          <p:nvPr/>
        </p:nvSpPr>
        <p:spPr>
          <a:xfrm>
            <a:off x="2895600" y="5943600"/>
            <a:ext cx="646331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Client</a:t>
            </a:r>
            <a:endParaRPr lang="en-US" sz="1400" dirty="0"/>
          </a:p>
        </p:txBody>
      </p:sp>
      <p:pic>
        <p:nvPicPr>
          <p:cNvPr id="63" name="Picture 62" descr="fran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486400"/>
            <a:ext cx="819150" cy="803435"/>
          </a:xfrm>
          <a:prstGeom prst="rect">
            <a:avLst/>
          </a:prstGeom>
        </p:spPr>
      </p:pic>
      <p:pic>
        <p:nvPicPr>
          <p:cNvPr id="64" name="Picture 63" descr="PolandMapFu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5410200"/>
            <a:ext cx="876300" cy="796636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 bwMode="auto">
          <a:xfrm>
            <a:off x="7086600" y="4472199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FFFF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rot="5400000">
            <a:off x="1104900" y="2933700"/>
            <a:ext cx="914400" cy="7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ys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5400000">
            <a:off x="6896100" y="2781300"/>
            <a:ext cx="914400" cy="7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ysDash"/>
            <a:round/>
            <a:headEnd type="arrow" w="med" len="med"/>
            <a:tailEnd type="arrow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228600" y="2590800"/>
            <a:ext cx="1371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Business Relationship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7315200" y="2514600"/>
            <a:ext cx="1371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Business Relationship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4876800" y="1066800"/>
            <a:ext cx="3810000" cy="5791200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52400" y="1066800"/>
            <a:ext cx="3810000" cy="579120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Cloud 23"/>
          <p:cNvSpPr/>
          <p:nvPr/>
        </p:nvSpPr>
        <p:spPr bwMode="auto">
          <a:xfrm>
            <a:off x="838200" y="3429000"/>
            <a:ext cx="2895600" cy="1295400"/>
          </a:xfrm>
          <a:prstGeom prst="cloud">
            <a:avLst/>
          </a:prstGeom>
          <a:solidFill>
            <a:srgbClr val="92D050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FT CDN</a:t>
            </a:r>
          </a:p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(Cisco CDS-IS)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905000" y="3200400"/>
            <a:ext cx="764113" cy="58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</a:rPr>
              <a:t>Request Routing Engine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3" name="Cloud 22"/>
          <p:cNvSpPr/>
          <p:nvPr/>
        </p:nvSpPr>
        <p:spPr bwMode="auto">
          <a:xfrm>
            <a:off x="5334000" y="3429000"/>
            <a:ext cx="2590800" cy="1371600"/>
          </a:xfrm>
          <a:prstGeom prst="cloud">
            <a:avLst/>
          </a:prstGeom>
          <a:solidFill>
            <a:srgbClr val="92D050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TPSA CDN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(</a:t>
            </a:r>
            <a:r>
              <a:rPr lang="en-US" sz="2000" dirty="0" err="1" smtClean="0"/>
              <a:t>Coblitz</a:t>
            </a:r>
            <a:r>
              <a:rPr lang="en-US" sz="2000" dirty="0" smtClean="0"/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246287" y="3124200"/>
            <a:ext cx="764113" cy="58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</a:rPr>
              <a:t>Request Routing Engine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6200"/>
            <a:ext cx="8145462" cy="838200"/>
          </a:xfrm>
        </p:spPr>
        <p:txBody>
          <a:bodyPr/>
          <a:lstStyle/>
          <a:p>
            <a:r>
              <a:rPr lang="en-US" sz="2800" dirty="0" smtClean="0"/>
              <a:t>Orange/Cisco/</a:t>
            </a:r>
            <a:r>
              <a:rPr lang="en-US" sz="2800" dirty="0" err="1" smtClean="0"/>
              <a:t>Coblitz</a:t>
            </a:r>
            <a:r>
              <a:rPr lang="en-US" sz="2800" dirty="0" smtClean="0"/>
              <a:t> CDN Interconnect </a:t>
            </a:r>
            <a:r>
              <a:rPr lang="en-US" sz="2800" dirty="0" smtClean="0"/>
              <a:t>Demo</a:t>
            </a:r>
            <a:endParaRPr lang="en-US" sz="1800" dirty="0"/>
          </a:p>
        </p:txBody>
      </p:sp>
      <p:sp>
        <p:nvSpPr>
          <p:cNvPr id="17" name="Cloud 16"/>
          <p:cNvSpPr/>
          <p:nvPr/>
        </p:nvSpPr>
        <p:spPr bwMode="auto">
          <a:xfrm>
            <a:off x="1066800" y="1143000"/>
            <a:ext cx="2590800" cy="1387060"/>
          </a:xfrm>
          <a:prstGeom prst="cloud">
            <a:avLst/>
          </a:prstGeom>
          <a:solidFill>
            <a:srgbClr val="0000CC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    French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CP</a:t>
            </a:r>
          </a:p>
        </p:txBody>
      </p:sp>
      <p:pic>
        <p:nvPicPr>
          <p:cNvPr id="31" name="Picture 4" descr="MCj03871500000[1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5181600"/>
            <a:ext cx="835025" cy="83502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029200" y="5943600"/>
            <a:ext cx="646331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Client</a:t>
            </a:r>
            <a:endParaRPr lang="en-US" sz="1400" dirty="0"/>
          </a:p>
        </p:txBody>
      </p:sp>
      <p:sp>
        <p:nvSpPr>
          <p:cNvPr id="76" name="Rectangle 75"/>
          <p:cNvSpPr/>
          <p:nvPr/>
        </p:nvSpPr>
        <p:spPr bwMode="auto">
          <a:xfrm>
            <a:off x="1299753" y="4424961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438400" y="4495800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895600" y="1981200"/>
            <a:ext cx="609600" cy="418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</a:rPr>
              <a:t>Origin Server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715000" y="4495800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5302" y="6248400"/>
            <a:ext cx="11939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383060" y="6248400"/>
            <a:ext cx="12106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Poland</a:t>
            </a:r>
            <a:endParaRPr lang="en-US" b="1" dirty="0"/>
          </a:p>
        </p:txBody>
      </p:sp>
      <p:sp>
        <p:nvSpPr>
          <p:cNvPr id="52" name="Cloud 51"/>
          <p:cNvSpPr/>
          <p:nvPr/>
        </p:nvSpPr>
        <p:spPr bwMode="auto">
          <a:xfrm>
            <a:off x="5486400" y="1066800"/>
            <a:ext cx="2590800" cy="1387060"/>
          </a:xfrm>
          <a:prstGeom prst="cloud">
            <a:avLst/>
          </a:prstGeom>
          <a:solidFill>
            <a:srgbClr val="0000CC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   Polish CP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019800" y="1981200"/>
            <a:ext cx="609600" cy="418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</a:rPr>
              <a:t>Origin Server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56" name="Picture 4" descr="MCj03871500000[1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181600"/>
            <a:ext cx="835025" cy="835025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2895600" y="5943600"/>
            <a:ext cx="646331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Client</a:t>
            </a:r>
            <a:endParaRPr lang="en-US" sz="1400" dirty="0"/>
          </a:p>
        </p:txBody>
      </p:sp>
      <p:pic>
        <p:nvPicPr>
          <p:cNvPr id="63" name="Picture 62" descr="fran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486400"/>
            <a:ext cx="819150" cy="803435"/>
          </a:xfrm>
          <a:prstGeom prst="rect">
            <a:avLst/>
          </a:prstGeom>
        </p:spPr>
      </p:pic>
      <p:pic>
        <p:nvPicPr>
          <p:cNvPr id="64" name="Picture 63" descr="PolandMapFu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5410200"/>
            <a:ext cx="876300" cy="796636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 bwMode="auto">
          <a:xfrm>
            <a:off x="7086600" y="4472199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3" name="Group 33"/>
          <p:cNvGrpSpPr/>
          <p:nvPr/>
        </p:nvGrpSpPr>
        <p:grpSpPr>
          <a:xfrm>
            <a:off x="2743200" y="2438401"/>
            <a:ext cx="3276601" cy="3200399"/>
            <a:chOff x="2743200" y="2438401"/>
            <a:chExt cx="3276601" cy="3200399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rot="10800000" flipV="1">
              <a:off x="2895600" y="3810000"/>
              <a:ext cx="2362200" cy="6858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45D2FB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rot="16200000" flipH="1">
              <a:off x="2400300" y="5143500"/>
              <a:ext cx="838200" cy="1524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45D2FB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0" name="Straight Arrow Connector 29"/>
            <p:cNvCxnSpPr>
              <a:endCxn id="37" idx="0"/>
            </p:cNvCxnSpPr>
            <p:nvPr/>
          </p:nvCxnSpPr>
          <p:spPr bwMode="auto">
            <a:xfrm rot="5400000">
              <a:off x="5219973" y="2781572"/>
              <a:ext cx="1142999" cy="45665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45D2FB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37" name="Rectangle 36"/>
          <p:cNvSpPr/>
          <p:nvPr/>
        </p:nvSpPr>
        <p:spPr bwMode="auto">
          <a:xfrm>
            <a:off x="5257800" y="3581400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124200" y="3581400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3276600" y="2438400"/>
            <a:ext cx="2743743" cy="3160713"/>
            <a:chOff x="3276600" y="2438400"/>
            <a:chExt cx="2743743" cy="3160713"/>
          </a:xfrm>
        </p:grpSpPr>
        <p:cxnSp>
          <p:nvCxnSpPr>
            <p:cNvPr id="55" name="Straight Arrow Connector 54"/>
            <p:cNvCxnSpPr>
              <a:endCxn id="31" idx="3"/>
            </p:cNvCxnSpPr>
            <p:nvPr/>
          </p:nvCxnSpPr>
          <p:spPr bwMode="auto">
            <a:xfrm rot="5400000">
              <a:off x="5580857" y="5160169"/>
              <a:ext cx="798513" cy="7937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45D2FB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rot="16200000" flipH="1">
              <a:off x="2819400" y="2895600"/>
              <a:ext cx="1066800" cy="1524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45D2FB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6" name="Straight Arrow Connector 45"/>
            <p:cNvCxnSpPr>
              <a:endCxn id="41" idx="0"/>
            </p:cNvCxnSpPr>
            <p:nvPr/>
          </p:nvCxnSpPr>
          <p:spPr bwMode="auto">
            <a:xfrm>
              <a:off x="3505200" y="3810000"/>
              <a:ext cx="2515143" cy="6858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45D2FB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36" name="Straight Arrow Connector 35"/>
          <p:cNvCxnSpPr/>
          <p:nvPr/>
        </p:nvCxnSpPr>
        <p:spPr bwMode="auto">
          <a:xfrm rot="5400000">
            <a:off x="1104900" y="2933700"/>
            <a:ext cx="914400" cy="7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ys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6896100" y="2781300"/>
            <a:ext cx="914400" cy="7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ysDash"/>
            <a:round/>
            <a:headEnd type="arrow" w="med" len="med"/>
            <a:tailEnd type="arrow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228600" y="2590800"/>
            <a:ext cx="1371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Business Relationship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7315200" y="2514600"/>
            <a:ext cx="13716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Business Relationship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4876800" y="1066800"/>
            <a:ext cx="3810000" cy="5791200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52400" y="1066800"/>
            <a:ext cx="3810000" cy="579120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Cloud 23"/>
          <p:cNvSpPr/>
          <p:nvPr/>
        </p:nvSpPr>
        <p:spPr bwMode="auto">
          <a:xfrm>
            <a:off x="1219200" y="3505200"/>
            <a:ext cx="2514600" cy="1295400"/>
          </a:xfrm>
          <a:prstGeom prst="cloud">
            <a:avLst/>
          </a:prstGeom>
          <a:solidFill>
            <a:srgbClr val="92D050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FT CDN</a:t>
            </a:r>
          </a:p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(Cisco CDS-IS)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819400" y="3276600"/>
            <a:ext cx="764113" cy="58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FFFF"/>
                </a:solidFill>
              </a:rPr>
              <a:t>Request Routing Engine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23" name="Cloud 22"/>
          <p:cNvSpPr/>
          <p:nvPr/>
        </p:nvSpPr>
        <p:spPr bwMode="auto">
          <a:xfrm>
            <a:off x="5334000" y="3429000"/>
            <a:ext cx="2590800" cy="1371600"/>
          </a:xfrm>
          <a:prstGeom prst="cloud">
            <a:avLst/>
          </a:prstGeom>
          <a:solidFill>
            <a:srgbClr val="92D050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TPSA CDN</a:t>
            </a:r>
            <a:br>
              <a:rPr lang="en-US" sz="2000" dirty="0" smtClean="0"/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Coblitz</a:t>
            </a:r>
            <a:r>
              <a:rPr lang="en-US" sz="2000" dirty="0" smtClean="0"/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246287" y="3124200"/>
            <a:ext cx="764113" cy="58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FFFF"/>
                </a:solidFill>
              </a:rPr>
              <a:t>Request Routing Engine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6200"/>
            <a:ext cx="8145462" cy="838200"/>
          </a:xfrm>
        </p:spPr>
        <p:txBody>
          <a:bodyPr/>
          <a:lstStyle/>
          <a:p>
            <a:r>
              <a:rPr lang="en-US" sz="2800" dirty="0" smtClean="0"/>
              <a:t>CDN Interconnect Message Flow: </a:t>
            </a:r>
            <a:br>
              <a:rPr lang="en-US" sz="2800" dirty="0" smtClean="0"/>
            </a:br>
            <a:r>
              <a:rPr lang="en-US" sz="2800" dirty="0" smtClean="0"/>
              <a:t>French Content delivered in Poland, Stage 1</a:t>
            </a:r>
            <a:endParaRPr lang="en-US" sz="2000" dirty="0"/>
          </a:p>
        </p:txBody>
      </p:sp>
      <p:sp>
        <p:nvSpPr>
          <p:cNvPr id="17" name="Cloud 16"/>
          <p:cNvSpPr/>
          <p:nvPr/>
        </p:nvSpPr>
        <p:spPr bwMode="auto">
          <a:xfrm>
            <a:off x="1066800" y="1143000"/>
            <a:ext cx="2590800" cy="1387060"/>
          </a:xfrm>
          <a:prstGeom prst="cloud">
            <a:avLst/>
          </a:prstGeom>
          <a:solidFill>
            <a:srgbClr val="0000CC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   French CP</a:t>
            </a:r>
          </a:p>
        </p:txBody>
      </p:sp>
      <p:pic>
        <p:nvPicPr>
          <p:cNvPr id="31" name="Picture 4" descr="MCj03871500000[1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5181600"/>
            <a:ext cx="835025" cy="83502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029200" y="5943600"/>
            <a:ext cx="646331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Client</a:t>
            </a:r>
            <a:endParaRPr lang="en-US" sz="1400" dirty="0"/>
          </a:p>
        </p:txBody>
      </p:sp>
      <p:sp>
        <p:nvSpPr>
          <p:cNvPr id="76" name="Rectangle 75"/>
          <p:cNvSpPr/>
          <p:nvPr/>
        </p:nvSpPr>
        <p:spPr bwMode="auto">
          <a:xfrm>
            <a:off x="1299753" y="4424961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FFFF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438400" y="4495800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FFFF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895600" y="1981200"/>
            <a:ext cx="609600" cy="418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1"/>
                </a:solidFill>
              </a:rPr>
              <a:t>Origin Server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907079" y="4419600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FFFF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grpSp>
        <p:nvGrpSpPr>
          <p:cNvPr id="3" name="Group 71"/>
          <p:cNvGrpSpPr/>
          <p:nvPr/>
        </p:nvGrpSpPr>
        <p:grpSpPr>
          <a:xfrm>
            <a:off x="5940425" y="4724399"/>
            <a:ext cx="1524000" cy="874713"/>
            <a:chOff x="5940425" y="4724399"/>
            <a:chExt cx="1524000" cy="874713"/>
          </a:xfrm>
        </p:grpSpPr>
        <p:cxnSp>
          <p:nvCxnSpPr>
            <p:cNvPr id="55" name="Straight Arrow Connector 54"/>
            <p:cNvCxnSpPr>
              <a:endCxn id="31" idx="3"/>
            </p:cNvCxnSpPr>
            <p:nvPr/>
          </p:nvCxnSpPr>
          <p:spPr bwMode="auto">
            <a:xfrm rot="10800000" flipV="1">
              <a:off x="5940425" y="4724399"/>
              <a:ext cx="1524000" cy="87471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45D2FB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59" name="Oval 58"/>
            <p:cNvSpPr/>
            <p:nvPr/>
          </p:nvSpPr>
          <p:spPr bwMode="auto">
            <a:xfrm>
              <a:off x="6553200" y="51054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1"/>
                  </a:solidFill>
                </a:rPr>
                <a:t>4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55302" y="6248400"/>
            <a:ext cx="11939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383060" y="6248400"/>
            <a:ext cx="12106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Poland</a:t>
            </a:r>
            <a:endParaRPr lang="en-US" b="1" dirty="0"/>
          </a:p>
        </p:txBody>
      </p:sp>
      <p:grpSp>
        <p:nvGrpSpPr>
          <p:cNvPr id="4" name="Group 62"/>
          <p:cNvGrpSpPr/>
          <p:nvPr/>
        </p:nvGrpSpPr>
        <p:grpSpPr>
          <a:xfrm>
            <a:off x="1370197" y="3886201"/>
            <a:ext cx="3735204" cy="2452623"/>
            <a:chOff x="1370197" y="3886201"/>
            <a:chExt cx="3735204" cy="2452623"/>
          </a:xfrm>
        </p:grpSpPr>
        <p:cxnSp>
          <p:nvCxnSpPr>
            <p:cNvPr id="16" name="Straight Arrow Connector 15"/>
            <p:cNvCxnSpPr>
              <a:stCxn id="31" idx="1"/>
            </p:cNvCxnSpPr>
            <p:nvPr/>
          </p:nvCxnSpPr>
          <p:spPr bwMode="auto">
            <a:xfrm rot="10800000">
              <a:off x="3197226" y="3886201"/>
              <a:ext cx="1908175" cy="171291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grpSp>
          <p:nvGrpSpPr>
            <p:cNvPr id="5" name="Group 61"/>
            <p:cNvGrpSpPr/>
            <p:nvPr/>
          </p:nvGrpSpPr>
          <p:grpSpPr>
            <a:xfrm>
              <a:off x="1370197" y="5029200"/>
              <a:ext cx="3267476" cy="1309624"/>
              <a:chOff x="1370197" y="5029200"/>
              <a:chExt cx="3267476" cy="1309624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4267200" y="50292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81438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solidFill>
                      <a:srgbClr val="FFFFFF"/>
                    </a:solidFill>
                  </a:rPr>
                  <a:t>1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ounded Rectangular Callout 52"/>
              <p:cNvSpPr/>
              <p:nvPr/>
            </p:nvSpPr>
            <p:spPr bwMode="auto">
              <a:xfrm>
                <a:off x="1370197" y="5858887"/>
                <a:ext cx="3267476" cy="479937"/>
              </a:xfrm>
              <a:prstGeom prst="wedgeRoundRectCallout">
                <a:avLst>
                  <a:gd name="adj1" fmla="val 42547"/>
                  <a:gd name="adj2" fmla="val -184086"/>
                  <a:gd name="adj3" fmla="val 16667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82124" tIns="41061" rIns="82124" bIns="4106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81438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charset="0"/>
                  </a:rPr>
                  <a:t>Get</a:t>
                </a:r>
              </a:p>
              <a:p>
                <a:pPr defTabSz="814388"/>
                <a:r>
                  <a:rPr lang="en-US" sz="1200" dirty="0" smtClean="0">
                    <a:solidFill>
                      <a:srgbClr val="FFFFFF"/>
                    </a:solidFill>
                  </a:rPr>
                  <a:t>http://cdni.ft.com/www.tf1.fr/video/movie1.xyz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6" name="Group 63"/>
          <p:cNvGrpSpPr/>
          <p:nvPr/>
        </p:nvGrpSpPr>
        <p:grpSpPr>
          <a:xfrm>
            <a:off x="304800" y="3886200"/>
            <a:ext cx="4876800" cy="1614424"/>
            <a:chOff x="304800" y="3886200"/>
            <a:chExt cx="4876800" cy="1614424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3429000" y="3886200"/>
              <a:ext cx="1752600" cy="1600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0" name="Oval 29"/>
            <p:cNvSpPr/>
            <p:nvPr/>
          </p:nvSpPr>
          <p:spPr bwMode="auto">
            <a:xfrm>
              <a:off x="3733800" y="41148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rgbClr val="FFFFFF"/>
                  </a:solidFill>
                </a:rPr>
                <a:t>2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ounded Rectangular Callout 55"/>
            <p:cNvSpPr/>
            <p:nvPr/>
          </p:nvSpPr>
          <p:spPr bwMode="auto">
            <a:xfrm>
              <a:off x="304800" y="5020687"/>
              <a:ext cx="3474822" cy="479937"/>
            </a:xfrm>
            <a:prstGeom prst="wedgeRoundRectCallout">
              <a:avLst>
                <a:gd name="adj1" fmla="val 49034"/>
                <a:gd name="adj2" fmla="val -223247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rgbClr val="FFFFFF"/>
                  </a:solidFill>
                </a:rPr>
                <a:t>Redirect</a:t>
              </a:r>
            </a:p>
            <a:p>
              <a:pPr defTabSz="814388"/>
              <a:r>
                <a:rPr lang="en-US" sz="1200" dirty="0" smtClean="0">
                  <a:solidFill>
                    <a:srgbClr val="FFFFFF"/>
                  </a:solidFill>
                </a:rPr>
                <a:t>http://cdni.tpsa.com/www.tf1.fr/video/movie1.xyz</a:t>
              </a:r>
            </a:p>
          </p:txBody>
        </p:sp>
      </p:grpSp>
      <p:grpSp>
        <p:nvGrpSpPr>
          <p:cNvPr id="7" name="Group 64"/>
          <p:cNvGrpSpPr/>
          <p:nvPr/>
        </p:nvGrpSpPr>
        <p:grpSpPr>
          <a:xfrm>
            <a:off x="0" y="2286000"/>
            <a:ext cx="2819400" cy="1143000"/>
            <a:chOff x="0" y="2286000"/>
            <a:chExt cx="2819400" cy="1143000"/>
          </a:xfrm>
        </p:grpSpPr>
        <p:sp>
          <p:nvSpPr>
            <p:cNvPr id="40" name="Oval 39"/>
            <p:cNvSpPr/>
            <p:nvPr/>
          </p:nvSpPr>
          <p:spPr bwMode="auto">
            <a:xfrm>
              <a:off x="2590800" y="32004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1"/>
                  </a:solidFill>
                </a:rPr>
                <a:t>1c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ounded Rectangular Callout 56"/>
            <p:cNvSpPr/>
            <p:nvPr/>
          </p:nvSpPr>
          <p:spPr bwMode="auto">
            <a:xfrm>
              <a:off x="0" y="2286000"/>
              <a:ext cx="2748879" cy="739299"/>
            </a:xfrm>
            <a:prstGeom prst="wedgeRoundRectCallout">
              <a:avLst>
                <a:gd name="adj1" fmla="val 44724"/>
                <a:gd name="adj2" fmla="val 88447"/>
                <a:gd name="adj3" fmla="val 16667"/>
              </a:avLst>
            </a:prstGeom>
            <a:solidFill>
              <a:schemeClr val="tx1">
                <a:lumMod val="7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URI Mapping:</a:t>
              </a:r>
            </a:p>
            <a:p>
              <a:pPr algn="l" defTabSz="814388"/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http://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cdni.ft.com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/…</a:t>
              </a:r>
              <a:b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</a:b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       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sym typeface="Wingdings"/>
                </a:rPr>
                <a:t>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sym typeface="Wingdings"/>
                </a:rPr>
                <a:t> </a:t>
              </a:r>
              <a:r>
                <a:rPr lang="en-US" sz="1400" dirty="0" smtClean="0">
                  <a:solidFill>
                    <a:schemeClr val="bg1"/>
                  </a:solidFill>
                </a:rPr>
                <a:t>http://cdni.tpsa.com/$1</a:t>
              </a:r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5562600" y="4648201"/>
            <a:ext cx="3581400" cy="1843023"/>
            <a:chOff x="5562600" y="4648201"/>
            <a:chExt cx="3581400" cy="1843023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5562600" y="4648201"/>
              <a:ext cx="1524000" cy="83819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3" name="Oval 42"/>
            <p:cNvSpPr/>
            <p:nvPr/>
          </p:nvSpPr>
          <p:spPr bwMode="auto">
            <a:xfrm>
              <a:off x="5638800" y="52578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rgbClr val="FFFFFF"/>
                  </a:solidFill>
                </a:rPr>
                <a:t>3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ounded Rectangular Callout 57"/>
            <p:cNvSpPr/>
            <p:nvPr/>
          </p:nvSpPr>
          <p:spPr bwMode="auto">
            <a:xfrm>
              <a:off x="5669178" y="6011287"/>
              <a:ext cx="3474822" cy="479937"/>
            </a:xfrm>
            <a:prstGeom prst="wedgeRoundRectCallout">
              <a:avLst>
                <a:gd name="adj1" fmla="val -46136"/>
                <a:gd name="adj2" fmla="val -173267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rgbClr val="FFFFFF"/>
                  </a:solidFill>
                </a:rPr>
                <a:t>Get</a:t>
              </a:r>
            </a:p>
            <a:p>
              <a:pPr defTabSz="814388"/>
              <a:r>
                <a:rPr lang="en-US" sz="1200" dirty="0" smtClean="0">
                  <a:solidFill>
                    <a:srgbClr val="FFFFFF"/>
                  </a:solidFill>
                </a:rPr>
                <a:t>http://cdni.tpsa.com/www.tf1.fr/video/movie1.xyz</a:t>
              </a:r>
            </a:p>
          </p:txBody>
        </p:sp>
      </p:grpSp>
      <p:grpSp>
        <p:nvGrpSpPr>
          <p:cNvPr id="9" name="Group 66"/>
          <p:cNvGrpSpPr/>
          <p:nvPr/>
        </p:nvGrpSpPr>
        <p:grpSpPr>
          <a:xfrm>
            <a:off x="7010400" y="3429000"/>
            <a:ext cx="2008645" cy="1295400"/>
            <a:chOff x="7010400" y="3429000"/>
            <a:chExt cx="2008645" cy="1295400"/>
          </a:xfrm>
        </p:grpSpPr>
        <p:sp>
          <p:nvSpPr>
            <p:cNvPr id="42" name="Oval 41"/>
            <p:cNvSpPr/>
            <p:nvPr/>
          </p:nvSpPr>
          <p:spPr bwMode="auto">
            <a:xfrm>
              <a:off x="7010400" y="44958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1"/>
                  </a:solidFill>
                </a:rPr>
                <a:t>3b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ounded Rectangular Callout 60"/>
            <p:cNvSpPr/>
            <p:nvPr/>
          </p:nvSpPr>
          <p:spPr bwMode="auto">
            <a:xfrm>
              <a:off x="7010400" y="3429000"/>
              <a:ext cx="2008645" cy="739299"/>
            </a:xfrm>
            <a:prstGeom prst="wedgeRoundRectCallout">
              <a:avLst>
                <a:gd name="adj1" fmla="val -40566"/>
                <a:gd name="adj2" fmla="val 93842"/>
                <a:gd name="adj3" fmla="val 16667"/>
              </a:avLst>
            </a:prstGeom>
            <a:solidFill>
              <a:schemeClr val="tx1">
                <a:lumMod val="7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URI Mapping:</a:t>
              </a:r>
            </a:p>
            <a:p>
              <a:pPr algn="l" defTabSz="814388"/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http://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cdni.tpsa.com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/…</a:t>
              </a:r>
              <a:b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</a:b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       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sym typeface="Wingdings"/>
                </a:rPr>
                <a:t>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sym typeface="Wingdings"/>
                </a:rPr>
                <a:t> </a:t>
              </a:r>
              <a:r>
                <a:rPr lang="en-US" sz="1400" dirty="0" smtClean="0">
                  <a:solidFill>
                    <a:schemeClr val="bg1"/>
                  </a:solidFill>
                </a:rPr>
                <a:t>http://$1</a:t>
              </a:r>
            </a:p>
          </p:txBody>
        </p:sp>
      </p:grpSp>
      <p:grpSp>
        <p:nvGrpSpPr>
          <p:cNvPr id="10" name="Group 79"/>
          <p:cNvGrpSpPr/>
          <p:nvPr/>
        </p:nvGrpSpPr>
        <p:grpSpPr>
          <a:xfrm>
            <a:off x="3429000" y="1600200"/>
            <a:ext cx="1981199" cy="2362200"/>
            <a:chOff x="3429000" y="1600200"/>
            <a:chExt cx="1981199" cy="2362200"/>
          </a:xfrm>
        </p:grpSpPr>
        <p:sp>
          <p:nvSpPr>
            <p:cNvPr id="73" name="Can 72"/>
            <p:cNvSpPr/>
            <p:nvPr/>
          </p:nvSpPr>
          <p:spPr bwMode="auto">
            <a:xfrm>
              <a:off x="3745792" y="3297168"/>
              <a:ext cx="867141" cy="665232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GeoLoc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Proximity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3581400" y="32766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1"/>
                  </a:solidFill>
                </a:rPr>
                <a:t>1b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 bwMode="auto">
            <a:xfrm rot="10800000">
              <a:off x="3429000" y="3657600"/>
              <a:ext cx="457202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79" name="Rounded Rectangular Callout 78"/>
            <p:cNvSpPr/>
            <p:nvPr/>
          </p:nvSpPr>
          <p:spPr bwMode="auto">
            <a:xfrm>
              <a:off x="3733800" y="1600200"/>
              <a:ext cx="1676399" cy="739299"/>
            </a:xfrm>
            <a:prstGeom prst="wedgeRoundRectCallout">
              <a:avLst>
                <a:gd name="adj1" fmla="val -51516"/>
                <a:gd name="adj2" fmla="val 185811"/>
                <a:gd name="adj3" fmla="val 16667"/>
              </a:avLst>
            </a:prstGeom>
            <a:solidFill>
              <a:schemeClr val="tx1">
                <a:lumMod val="75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CDN Selection based on user country</a:t>
              </a:r>
              <a:endParaRPr lang="en-US" sz="1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69"/>
          <p:cNvGrpSpPr/>
          <p:nvPr/>
        </p:nvGrpSpPr>
        <p:grpSpPr>
          <a:xfrm>
            <a:off x="3124201" y="2277487"/>
            <a:ext cx="4835267" cy="2268215"/>
            <a:chOff x="3124201" y="2277487"/>
            <a:chExt cx="4835267" cy="2268215"/>
          </a:xfrm>
        </p:grpSpPr>
        <p:cxnSp>
          <p:nvCxnSpPr>
            <p:cNvPr id="44" name="Straight Arrow Connector 43"/>
            <p:cNvCxnSpPr>
              <a:stCxn id="41" idx="1"/>
            </p:cNvCxnSpPr>
            <p:nvPr/>
          </p:nvCxnSpPr>
          <p:spPr bwMode="auto">
            <a:xfrm rot="10800000">
              <a:off x="3124201" y="2438401"/>
              <a:ext cx="3782879" cy="210730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6" name="Oval 45"/>
            <p:cNvSpPr/>
            <p:nvPr/>
          </p:nvSpPr>
          <p:spPr bwMode="auto">
            <a:xfrm>
              <a:off x="5410200" y="36576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1"/>
                  </a:solidFill>
                </a:rPr>
                <a:t>3c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ounded Rectangular Callout 59"/>
            <p:cNvSpPr/>
            <p:nvPr/>
          </p:nvSpPr>
          <p:spPr bwMode="auto">
            <a:xfrm>
              <a:off x="5486400" y="2277487"/>
              <a:ext cx="2473068" cy="479937"/>
            </a:xfrm>
            <a:prstGeom prst="wedgeRoundRectCallout">
              <a:avLst>
                <a:gd name="adj1" fmla="val -47165"/>
                <a:gd name="adj2" fmla="val 250142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1"/>
                  </a:solidFill>
                </a:rPr>
                <a:t>Get</a:t>
              </a:r>
            </a:p>
            <a:p>
              <a:pPr defTabSz="814388"/>
              <a:r>
                <a:rPr lang="en-US" sz="1200" dirty="0" smtClean="0">
                  <a:solidFill>
                    <a:schemeClr val="bg1"/>
                  </a:solidFill>
                </a:rPr>
                <a:t>http://www.tf1.fr/video/movie1.xyz</a:t>
              </a:r>
            </a:p>
          </p:txBody>
        </p:sp>
      </p:grpSp>
      <p:grpSp>
        <p:nvGrpSpPr>
          <p:cNvPr id="12" name="Group 70"/>
          <p:cNvGrpSpPr/>
          <p:nvPr/>
        </p:nvGrpSpPr>
        <p:grpSpPr>
          <a:xfrm>
            <a:off x="3505200" y="2362200"/>
            <a:ext cx="3581400" cy="2057400"/>
            <a:chOff x="3505200" y="2362200"/>
            <a:chExt cx="3581400" cy="2057400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>
              <a:off x="3505200" y="2362200"/>
              <a:ext cx="3581400" cy="20574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45D2FB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54" name="Oval 53"/>
            <p:cNvSpPr/>
            <p:nvPr/>
          </p:nvSpPr>
          <p:spPr bwMode="auto">
            <a:xfrm>
              <a:off x="4800600" y="29718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1"/>
                  </a:solidFill>
                </a:rPr>
                <a:t>3d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5" y="1051560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End-User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1665" y="1051560"/>
            <a:ext cx="996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CDN B</a:t>
            </a:r>
            <a:endParaRPr lang="en-US" sz="2000" b="1" dirty="0"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-1410652" y="4028440"/>
            <a:ext cx="4809172" cy="1682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0684" y="1051560"/>
            <a:ext cx="9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CDN A</a:t>
            </a:r>
            <a:endParaRPr lang="en-US" sz="2000" b="1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rot="5400000">
            <a:off x="2486660" y="4823460"/>
            <a:ext cx="3266440" cy="10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rot="5400000">
            <a:off x="4851797" y="4054237"/>
            <a:ext cx="4779486" cy="152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1000760" y="1671320"/>
            <a:ext cx="62484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1000760" y="2052320"/>
            <a:ext cx="6248400" cy="2285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010920" y="2423160"/>
            <a:ext cx="62484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10800000" flipV="1">
            <a:off x="1000760" y="2834638"/>
            <a:ext cx="6248400" cy="2286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313275" y="1518920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DNS FQDN</a:t>
            </a:r>
            <a:r>
              <a:rPr lang="en-US" sz="1400" baseline="-25000" dirty="0" smtClean="0">
                <a:latin typeface="Arial"/>
                <a:cs typeface="Arial"/>
              </a:rPr>
              <a:t>A</a:t>
            </a:r>
            <a:endParaRPr lang="en-US" sz="1400" baseline="-250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82542" y="1896943"/>
            <a:ext cx="1495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IPaddr</a:t>
            </a:r>
            <a:r>
              <a:rPr lang="en-US" sz="1400" dirty="0" smtClean="0">
                <a:latin typeface="Arial"/>
                <a:cs typeface="Arial"/>
              </a:rPr>
              <a:t> of A’s RR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4107" y="2277943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HTTP URL</a:t>
            </a:r>
            <a:r>
              <a:rPr lang="en-US" sz="1600" baseline="-25000" dirty="0" smtClean="0">
                <a:latin typeface="Arial"/>
                <a:cs typeface="Arial"/>
              </a:rPr>
              <a:t>A</a:t>
            </a:r>
            <a:endParaRPr lang="en-US" sz="1600" baseline="-25000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43621" y="2638623"/>
            <a:ext cx="973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302 URL</a:t>
            </a:r>
            <a:r>
              <a:rPr lang="en-US" sz="1400" baseline="-25000" dirty="0" smtClean="0">
                <a:latin typeface="Arial"/>
                <a:cs typeface="Arial"/>
              </a:rPr>
              <a:t>B</a:t>
            </a:r>
            <a:endParaRPr lang="en-US" sz="1400" baseline="-25000" dirty="0">
              <a:latin typeface="Arial"/>
              <a:cs typeface="Arial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1000760" y="3423920"/>
            <a:ext cx="31242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10800000" flipV="1">
            <a:off x="1000760" y="3804918"/>
            <a:ext cx="3124200" cy="2286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1620911" y="3195320"/>
            <a:ext cx="120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DNS FQDN</a:t>
            </a:r>
            <a:r>
              <a:rPr lang="en-US" sz="1400" baseline="-25000" dirty="0" smtClean="0">
                <a:latin typeface="Arial"/>
                <a:cs typeface="Arial"/>
              </a:rPr>
              <a:t>B</a:t>
            </a:r>
            <a:endParaRPr lang="en-US" sz="1400" baseline="-25000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00625" y="3573343"/>
            <a:ext cx="2386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IPaddr</a:t>
            </a:r>
            <a:r>
              <a:rPr lang="en-US" sz="1400" dirty="0" smtClean="0">
                <a:latin typeface="Arial"/>
                <a:cs typeface="Arial"/>
              </a:rPr>
              <a:t> of B’s Delivery Node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03400" y="4030543"/>
            <a:ext cx="1178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HTTP URL</a:t>
            </a:r>
            <a:r>
              <a:rPr lang="en-US" sz="1400" baseline="-25000" dirty="0" smtClean="0">
                <a:latin typeface="Arial"/>
                <a:cs typeface="Arial"/>
              </a:rPr>
              <a:t>B</a:t>
            </a:r>
            <a:endParaRPr lang="en-US" sz="1400" baseline="-25000" dirty="0">
              <a:latin typeface="Arial"/>
              <a:cs typeface="Arial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1000760" y="4262120"/>
            <a:ext cx="31242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4124960" y="4643120"/>
            <a:ext cx="31242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716696" y="4411543"/>
            <a:ext cx="1242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DNS FQDN</a:t>
            </a:r>
            <a:r>
              <a:rPr lang="en-US" sz="1400" baseline="-25000" dirty="0" smtClean="0">
                <a:latin typeface="Arial"/>
                <a:cs typeface="Arial"/>
              </a:rPr>
              <a:t>A</a:t>
            </a:r>
            <a:r>
              <a:rPr lang="en-US" sz="1400" b="1" dirty="0" smtClean="0">
                <a:latin typeface="Arial"/>
                <a:cs typeface="Arial"/>
              </a:rPr>
              <a:t>’</a:t>
            </a:r>
            <a:endParaRPr lang="en-US" sz="1400" b="1" dirty="0">
              <a:latin typeface="Arial"/>
              <a:cs typeface="Arial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rot="10800000" flipV="1">
            <a:off x="4124960" y="5024118"/>
            <a:ext cx="3124200" cy="2286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348625" y="4792543"/>
            <a:ext cx="2363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IPaddr</a:t>
            </a:r>
            <a:r>
              <a:rPr lang="en-US" sz="1400" dirty="0" smtClean="0">
                <a:latin typeface="Arial"/>
                <a:cs typeface="Arial"/>
              </a:rPr>
              <a:t> of A’s Delivery Node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4124961" y="5481320"/>
            <a:ext cx="31242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4716697" y="5249743"/>
            <a:ext cx="1263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HTTP  URL</a:t>
            </a:r>
            <a:r>
              <a:rPr lang="en-US" sz="1400" baseline="-25000" dirty="0" smtClean="0">
                <a:latin typeface="Arial"/>
                <a:cs typeface="Arial"/>
              </a:rPr>
              <a:t>A</a:t>
            </a:r>
            <a:r>
              <a:rPr lang="en-US" sz="1400" b="1" dirty="0" smtClean="0">
                <a:latin typeface="Arial"/>
                <a:cs typeface="Arial"/>
              </a:rPr>
              <a:t>’</a:t>
            </a:r>
            <a:endParaRPr lang="en-US" sz="1400" b="1" dirty="0">
              <a:latin typeface="Arial"/>
              <a:cs typeface="Arial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rot="10800000" flipV="1">
            <a:off x="4124961" y="5862318"/>
            <a:ext cx="3124201" cy="2286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5267960" y="5633720"/>
            <a:ext cx="563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Data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rot="10800000" flipV="1">
            <a:off x="1000760" y="6167118"/>
            <a:ext cx="3124200" cy="2286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2189459" y="5938520"/>
            <a:ext cx="563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Data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4" name="Title 6"/>
          <p:cNvSpPr>
            <a:spLocks noGrp="1"/>
          </p:cNvSpPr>
          <p:nvPr>
            <p:ph type="title"/>
          </p:nvPr>
        </p:nvSpPr>
        <p:spPr>
          <a:xfrm>
            <a:off x="457200" y="82644"/>
            <a:ext cx="8293100" cy="990600"/>
          </a:xfrm>
        </p:spPr>
        <p:txBody>
          <a:bodyPr/>
          <a:lstStyle/>
          <a:p>
            <a:r>
              <a:rPr lang="en-US" dirty="0" smtClean="0"/>
              <a:t>Request Routing Overview</a:t>
            </a:r>
          </a:p>
        </p:txBody>
      </p:sp>
      <p:grpSp>
        <p:nvGrpSpPr>
          <p:cNvPr id="2" name="Group 65"/>
          <p:cNvGrpSpPr/>
          <p:nvPr/>
        </p:nvGrpSpPr>
        <p:grpSpPr>
          <a:xfrm>
            <a:off x="7244080" y="4749800"/>
            <a:ext cx="1619515" cy="1572260"/>
            <a:chOff x="7244080" y="4749800"/>
            <a:chExt cx="1619515" cy="1572260"/>
          </a:xfrm>
        </p:grpSpPr>
        <p:pic>
          <p:nvPicPr>
            <p:cNvPr id="58" name="Picture 73" descr="Server Ic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47608" y="5407660"/>
              <a:ext cx="915987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Box 58"/>
            <p:cNvSpPr txBox="1"/>
            <p:nvPr/>
          </p:nvSpPr>
          <p:spPr>
            <a:xfrm>
              <a:off x="7877964" y="4749800"/>
              <a:ext cx="9832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/>
                  <a:cs typeface="Arial"/>
                </a:rPr>
                <a:t>Origin</a:t>
              </a:r>
            </a:p>
            <a:p>
              <a:r>
                <a:rPr lang="en-US" sz="2000" b="1" dirty="0" smtClean="0">
                  <a:latin typeface="Arial"/>
                  <a:cs typeface="Arial"/>
                </a:rPr>
                <a:t>Server</a:t>
              </a:r>
              <a:endParaRPr lang="en-US" sz="2000" b="1" dirty="0">
                <a:latin typeface="Arial"/>
                <a:cs typeface="Arial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7244080" y="5791200"/>
              <a:ext cx="8128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41" name="Rectangle 40"/>
          <p:cNvSpPr/>
          <p:nvPr/>
        </p:nvSpPr>
        <p:spPr>
          <a:xfrm>
            <a:off x="7351336" y="2277142"/>
            <a:ext cx="1730713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Recognize IP </a:t>
            </a:r>
            <a:r>
              <a:rPr lang="en-US" sz="1400" dirty="0" err="1" smtClean="0">
                <a:solidFill>
                  <a:srgbClr val="000000"/>
                </a:solidFill>
              </a:rPr>
              <a:t>addr</a:t>
            </a:r>
            <a:r>
              <a:rPr lang="en-US" sz="1400" dirty="0" smtClean="0">
                <a:solidFill>
                  <a:srgbClr val="000000"/>
                </a:solidFill>
              </a:rPr>
              <a:t> should be served from CDN B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348625" y="3409662"/>
            <a:ext cx="1730713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Recognize content to be acquired from   CDN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CDNI Pilot Demonstrated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Fully Hierarchical System</a:t>
            </a:r>
          </a:p>
          <a:p>
            <a:pPr lvl="1"/>
            <a:r>
              <a:rPr lang="en-US" dirty="0" smtClean="0"/>
              <a:t>Hierarchical acquisition in </a:t>
            </a:r>
            <a:r>
              <a:rPr lang="en-US" dirty="0" err="1" smtClean="0"/>
              <a:t>uCDN</a:t>
            </a:r>
            <a:r>
              <a:rPr lang="en-US" dirty="0" smtClean="0"/>
              <a:t>, between </a:t>
            </a:r>
            <a:r>
              <a:rPr lang="en-US" dirty="0" err="1" smtClean="0"/>
              <a:t>CDNs</a:t>
            </a:r>
            <a:r>
              <a:rPr lang="en-US" dirty="0" smtClean="0"/>
              <a:t>, and in </a:t>
            </a:r>
            <a:r>
              <a:rPr lang="en-US" dirty="0" err="1" smtClean="0"/>
              <a:t>dCDN</a:t>
            </a:r>
            <a:endParaRPr lang="en-US" dirty="0" smtClean="0"/>
          </a:p>
          <a:p>
            <a:pPr lvl="1"/>
            <a:r>
              <a:rPr lang="en-US" dirty="0" smtClean="0"/>
              <a:t>e.g. inter-CDN acquisition is from a streamer in </a:t>
            </a:r>
            <a:r>
              <a:rPr lang="en-US" dirty="0" err="1" smtClean="0"/>
              <a:t>uCDN</a:t>
            </a:r>
            <a:r>
              <a:rPr lang="en-US" dirty="0" smtClean="0"/>
              <a:t>, which acquires from CA, which acquires from OS</a:t>
            </a:r>
          </a:p>
          <a:p>
            <a:r>
              <a:rPr lang="en-US" dirty="0" smtClean="0"/>
              <a:t>Smart Dynamic Selection of SE for inter-CDN acquisition</a:t>
            </a:r>
          </a:p>
          <a:p>
            <a:r>
              <a:rPr lang="en-US" dirty="0" smtClean="0"/>
              <a:t>Transparent to </a:t>
            </a:r>
            <a:r>
              <a:rPr lang="en-US" dirty="0" err="1" smtClean="0"/>
              <a:t>CSPs</a:t>
            </a:r>
            <a:endParaRPr lang="en-US" dirty="0" smtClean="0"/>
          </a:p>
          <a:p>
            <a:r>
              <a:rPr lang="en-US" dirty="0" smtClean="0"/>
              <a:t>Cascaded </a:t>
            </a:r>
            <a:r>
              <a:rPr lang="en-US" dirty="0" err="1" smtClean="0"/>
              <a:t>CDNs</a:t>
            </a:r>
            <a:endParaRPr lang="en-US" dirty="0" smtClean="0"/>
          </a:p>
          <a:p>
            <a:r>
              <a:rPr lang="en-US" dirty="0" smtClean="0"/>
              <a:t>Content Purge</a:t>
            </a:r>
          </a:p>
          <a:p>
            <a:r>
              <a:rPr lang="en-US" dirty="0" smtClean="0"/>
              <a:t>Inter-CDN prepositioning</a:t>
            </a:r>
          </a:p>
          <a:p>
            <a:r>
              <a:rPr lang="en-US" dirty="0" smtClean="0"/>
              <a:t>Meta-data interface</a:t>
            </a:r>
          </a:p>
          <a:p>
            <a:pPr lvl="1"/>
            <a:r>
              <a:rPr lang="en-US" dirty="0" smtClean="0"/>
              <a:t>e.g. inter-CDN time-window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Linkage between network and CDN offers benefits to both</a:t>
            </a:r>
          </a:p>
          <a:p>
            <a:pPr lvl="1"/>
            <a:r>
              <a:rPr lang="en-US" dirty="0" smtClean="0"/>
              <a:t>More efficient network usage</a:t>
            </a:r>
          </a:p>
          <a:p>
            <a:pPr lvl="1"/>
            <a:r>
              <a:rPr lang="en-US" dirty="0" smtClean="0"/>
              <a:t>Congestion avoidance improves CDN performance</a:t>
            </a:r>
          </a:p>
          <a:p>
            <a:pPr lvl="1"/>
            <a:r>
              <a:rPr lang="en-US" dirty="0" smtClean="0"/>
              <a:t>Challenge: ensure that dynamics at multiple levels interact in productive ways</a:t>
            </a:r>
          </a:p>
          <a:p>
            <a:r>
              <a:rPr lang="en-US" dirty="0" smtClean="0"/>
              <a:t>CDN Federation provides a means to make more content “visible” to the CDN</a:t>
            </a:r>
          </a:p>
          <a:p>
            <a:pPr lvl="1"/>
            <a:r>
              <a:rPr lang="en-US" dirty="0" smtClean="0"/>
              <a:t>Reduce volume of over-the-top traffic that can’t be cached</a:t>
            </a:r>
          </a:p>
          <a:p>
            <a:pPr lvl="1"/>
            <a:r>
              <a:rPr lang="en-US" dirty="0" smtClean="0"/>
              <a:t>Expand reach of CDN beyond a single provider</a:t>
            </a:r>
          </a:p>
          <a:p>
            <a:pPr lvl="1"/>
            <a:r>
              <a:rPr lang="en-US" dirty="0" smtClean="0"/>
              <a:t>Better experience for customers off-net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CDNI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CDNI – </a:t>
            </a:r>
            <a:r>
              <a:rPr lang="en-US" dirty="0" smtClean="0"/>
              <a:t>benefits of interconnection move to the content layer</a:t>
            </a:r>
          </a:p>
          <a:p>
            <a:r>
              <a:rPr lang="en-US" dirty="0" smtClean="0"/>
              <a:t>Widespread deployment of limited-footprint </a:t>
            </a:r>
            <a:r>
              <a:rPr lang="en-US" dirty="0" err="1" smtClean="0"/>
              <a:t>CDNs</a:t>
            </a:r>
            <a:r>
              <a:rPr lang="en-US" dirty="0" smtClean="0"/>
              <a:t> by ISPs today</a:t>
            </a:r>
            <a:endParaRPr lang="en-US" dirty="0" smtClean="0"/>
          </a:p>
          <a:p>
            <a:r>
              <a:rPr lang="en-US" dirty="0" smtClean="0"/>
              <a:t>CDN Interconnect allows more leverage of that footprint</a:t>
            </a:r>
          </a:p>
          <a:p>
            <a:pPr lvl="1"/>
            <a:r>
              <a:rPr lang="en-US" dirty="0" smtClean="0"/>
              <a:t>Help your customers when they are off net</a:t>
            </a:r>
          </a:p>
          <a:p>
            <a:pPr lvl="1"/>
            <a:r>
              <a:rPr lang="en-US" dirty="0" smtClean="0"/>
              <a:t>Make content providers happier</a:t>
            </a:r>
          </a:p>
          <a:p>
            <a:pPr lvl="1"/>
            <a:r>
              <a:rPr lang="en-US" dirty="0" smtClean="0"/>
              <a:t>Makes content </a:t>
            </a:r>
            <a:r>
              <a:rPr lang="en-US" dirty="0"/>
              <a:t>“visible” to the </a:t>
            </a:r>
            <a:r>
              <a:rPr lang="en-US" dirty="0" smtClean="0"/>
              <a:t>CDN - reduce </a:t>
            </a:r>
            <a:r>
              <a:rPr lang="en-US" dirty="0"/>
              <a:t>volume of</a:t>
            </a:r>
            <a:r>
              <a:rPr lang="en-US" dirty="0" smtClean="0"/>
              <a:t> </a:t>
            </a:r>
            <a:r>
              <a:rPr lang="en-US" dirty="0" err="1" smtClean="0"/>
              <a:t>uncacheable</a:t>
            </a:r>
            <a:r>
              <a:rPr lang="en-US" dirty="0" smtClean="0"/>
              <a:t> OTT</a:t>
            </a:r>
          </a:p>
          <a:p>
            <a:pPr lvl="1"/>
            <a:r>
              <a:rPr lang="en-US" dirty="0" smtClean="0"/>
              <a:t>More control over routing of content</a:t>
            </a:r>
            <a:endParaRPr lang="en-US" dirty="0" smtClean="0"/>
          </a:p>
          <a:p>
            <a:r>
              <a:rPr lang="en-US" dirty="0" smtClean="0"/>
              <a:t>Technical </a:t>
            </a:r>
            <a:r>
              <a:rPr lang="en-US" dirty="0" smtClean="0"/>
              <a:t>feasibility established in trials</a:t>
            </a:r>
          </a:p>
          <a:p>
            <a:r>
              <a:rPr lang="en-US" dirty="0" smtClean="0"/>
              <a:t>Industry interest demonstrated in IETF and pilot</a:t>
            </a:r>
          </a:p>
          <a:p>
            <a:r>
              <a:rPr lang="en-US" dirty="0" smtClean="0"/>
              <a:t>Technical approach based on bilateral interconnection</a:t>
            </a:r>
          </a:p>
          <a:p>
            <a:pPr lvl="1"/>
            <a:r>
              <a:rPr lang="en-US" dirty="0" smtClean="0"/>
              <a:t>Interfaces for request routing, logging/accounting, control, metadata</a:t>
            </a:r>
          </a:p>
          <a:p>
            <a:pPr lvl="1"/>
            <a:r>
              <a:rPr lang="en-US" dirty="0" smtClean="0"/>
              <a:t>Rich interconnection topologies expected, “CDN exchanges” possible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Interconnecting </a:t>
            </a:r>
            <a:r>
              <a:rPr lang="en-US" dirty="0" err="1" smtClean="0"/>
              <a:t>CDNs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Sometimes called “CDN Federation” or “CDN Peering” but those terms have some baggage</a:t>
            </a:r>
          </a:p>
          <a:p>
            <a:r>
              <a:rPr lang="en-US" dirty="0" smtClean="0"/>
              <a:t>Vision is analogous to the interconnection of ISPs that enabled growth of the Internet</a:t>
            </a:r>
          </a:p>
          <a:p>
            <a:r>
              <a:rPr lang="en-US" dirty="0" smtClean="0"/>
              <a:t>Today’s picture analogous to the closed packet networks of the 1970s (e.g. </a:t>
            </a:r>
            <a:r>
              <a:rPr lang="en-US" dirty="0" err="1" smtClean="0"/>
              <a:t>Telenet</a:t>
            </a:r>
            <a:r>
              <a:rPr lang="en-US" dirty="0" smtClean="0"/>
              <a:t>, </a:t>
            </a:r>
            <a:r>
              <a:rPr lang="en-US" dirty="0" err="1" smtClean="0"/>
              <a:t>Tymnet</a:t>
            </a:r>
            <a:r>
              <a:rPr lang="en-US" dirty="0" smtClean="0"/>
              <a:t>, etc.)</a:t>
            </a:r>
          </a:p>
          <a:p>
            <a:r>
              <a:rPr lang="en-US" dirty="0" smtClean="0"/>
              <a:t>Many ISPs operating/building </a:t>
            </a:r>
            <a:r>
              <a:rPr lang="en-US" dirty="0" err="1" smtClean="0"/>
              <a:t>CDNs</a:t>
            </a:r>
            <a:r>
              <a:rPr lang="en-US" dirty="0" smtClean="0"/>
              <a:t> for their own services </a:t>
            </a:r>
          </a:p>
          <a:p>
            <a:pPr lvl="1"/>
            <a:r>
              <a:rPr lang="en-US" dirty="0" smtClean="0"/>
              <a:t>Few (if any) are actively going after Akamai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Interconnect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Expand footprint of CDN beyond a single provider</a:t>
            </a:r>
          </a:p>
          <a:p>
            <a:r>
              <a:rPr lang="en-US" dirty="0" smtClean="0"/>
              <a:t>Benefits include:</a:t>
            </a:r>
          </a:p>
          <a:p>
            <a:pPr lvl="1"/>
            <a:r>
              <a:rPr lang="en-US" dirty="0" smtClean="0"/>
              <a:t>Better experience for customers when they’re</a:t>
            </a:r>
            <a:r>
              <a:rPr lang="en-US" dirty="0" smtClean="0"/>
              <a:t> “off</a:t>
            </a:r>
            <a:r>
              <a:rPr lang="en-US" dirty="0" smtClean="0"/>
              <a:t>-</a:t>
            </a:r>
            <a:r>
              <a:rPr lang="en-US" dirty="0" smtClean="0"/>
              <a:t>net”</a:t>
            </a:r>
          </a:p>
          <a:p>
            <a:pPr lvl="1"/>
            <a:r>
              <a:rPr lang="en-US" dirty="0" smtClean="0"/>
              <a:t>Better value </a:t>
            </a:r>
            <a:r>
              <a:rPr lang="en-US" dirty="0" smtClean="0"/>
              <a:t>proposition from a CDN </a:t>
            </a:r>
            <a:r>
              <a:rPr lang="en-US" dirty="0" smtClean="0"/>
              <a:t>to content owners</a:t>
            </a:r>
          </a:p>
          <a:p>
            <a:pPr lvl="1"/>
            <a:r>
              <a:rPr lang="en-US" dirty="0" smtClean="0"/>
              <a:t>Bring more content into the CDN (including content that might otherwise be OTT)</a:t>
            </a:r>
          </a:p>
          <a:p>
            <a:pPr lvl="1"/>
            <a:r>
              <a:rPr lang="en-US" dirty="0" smtClean="0"/>
              <a:t>More directly control how content flows to off-net clients via explicit selection of downstream </a:t>
            </a:r>
            <a:r>
              <a:rPr lang="en-US" dirty="0" smtClean="0"/>
              <a:t>CDN</a:t>
            </a:r>
            <a:endParaRPr lang="en-US" dirty="0" smtClean="0"/>
          </a:p>
          <a:p>
            <a:pPr lvl="1"/>
            <a:r>
              <a:rPr lang="en-US" dirty="0" smtClean="0"/>
              <a:t>Content owners don’t need agreements with every CDN in the world</a:t>
            </a:r>
          </a:p>
          <a:p>
            <a:r>
              <a:rPr lang="en-US" dirty="0" smtClean="0"/>
              <a:t>Global CDN operators might not agree that these are benefits</a:t>
            </a:r>
          </a:p>
          <a:p>
            <a:r>
              <a:rPr lang="en-US" dirty="0" smtClean="0"/>
              <a:t>Nor will those who don’t believe in </a:t>
            </a:r>
            <a:r>
              <a:rPr lang="en-US" dirty="0" err="1" smtClean="0"/>
              <a:t>CDNs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/>
          <p:cNvSpPr/>
          <p:nvPr/>
        </p:nvSpPr>
        <p:spPr bwMode="auto">
          <a:xfrm>
            <a:off x="2767263" y="2758660"/>
            <a:ext cx="1576137" cy="2590800"/>
          </a:xfrm>
          <a:prstGeom prst="cloud">
            <a:avLst/>
          </a:prstGeom>
          <a:solidFill>
            <a:srgbClr val="92D050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CDN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Provider</a:t>
            </a:r>
          </a:p>
        </p:txBody>
      </p:sp>
      <p:cxnSp>
        <p:nvCxnSpPr>
          <p:cNvPr id="22" name="Straight Arrow Connector 21"/>
          <p:cNvCxnSpPr>
            <a:endCxn id="5" idx="3"/>
          </p:cNvCxnSpPr>
          <p:nvPr/>
        </p:nvCxnSpPr>
        <p:spPr bwMode="auto">
          <a:xfrm rot="5400000">
            <a:off x="2189956" y="4985129"/>
            <a:ext cx="874714" cy="8413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4" name="Group 45"/>
          <p:cNvGrpSpPr/>
          <p:nvPr/>
        </p:nvGrpSpPr>
        <p:grpSpPr>
          <a:xfrm>
            <a:off x="1371600" y="5349460"/>
            <a:ext cx="6324600" cy="911225"/>
            <a:chOff x="1371600" y="5349460"/>
            <a:chExt cx="6324600" cy="911225"/>
          </a:xfrm>
        </p:grpSpPr>
        <p:pic>
          <p:nvPicPr>
            <p:cNvPr id="5" name="Picture 4" descr="MCj03871500000[1]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71600" y="5425660"/>
              <a:ext cx="835025" cy="835025"/>
            </a:xfrm>
            <a:prstGeom prst="rect">
              <a:avLst/>
            </a:prstGeom>
            <a:noFill/>
          </p:spPr>
        </p:pic>
        <p:pic>
          <p:nvPicPr>
            <p:cNvPr id="31" name="Picture 30" descr="MCj03871500000[1]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61175" y="5349460"/>
              <a:ext cx="835025" cy="835025"/>
            </a:xfrm>
            <a:prstGeom prst="rect">
              <a:avLst/>
            </a:prstGeom>
            <a:noFill/>
          </p:spPr>
        </p:pic>
      </p:grpSp>
      <p:cxnSp>
        <p:nvCxnSpPr>
          <p:cNvPr id="35" name="Straight Arrow Connector 34"/>
          <p:cNvCxnSpPr/>
          <p:nvPr/>
        </p:nvCxnSpPr>
        <p:spPr bwMode="auto">
          <a:xfrm>
            <a:off x="4585368" y="4705684"/>
            <a:ext cx="2272632" cy="10612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6200000" flipH="1">
            <a:off x="3504089" y="2531171"/>
            <a:ext cx="535623" cy="76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ysDash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4501375" y="2461655"/>
            <a:ext cx="535622" cy="21523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ysDash"/>
            <a:round/>
            <a:headEnd type="none" w="med" len="med"/>
            <a:tailEnd type="stealth" w="med" len="med"/>
          </a:ln>
          <a:effectLst/>
        </p:spPr>
      </p:cxnSp>
      <p:sp>
        <p:nvSpPr>
          <p:cNvPr id="30" name="Cloud 29"/>
          <p:cNvSpPr/>
          <p:nvPr/>
        </p:nvSpPr>
        <p:spPr bwMode="auto">
          <a:xfrm>
            <a:off x="3886200" y="1524000"/>
            <a:ext cx="1600200" cy="777460"/>
          </a:xfrm>
          <a:prstGeom prst="cloud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FFFFFF">
                <a:alpha val="43000"/>
              </a:srgbClr>
            </a:outerShdw>
          </a:effectLst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   Content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Provider</a:t>
            </a:r>
          </a:p>
        </p:txBody>
      </p:sp>
      <p:sp>
        <p:nvSpPr>
          <p:cNvPr id="42" name="Cloud 41"/>
          <p:cNvSpPr/>
          <p:nvPr/>
        </p:nvSpPr>
        <p:spPr bwMode="auto">
          <a:xfrm>
            <a:off x="3505200" y="1615660"/>
            <a:ext cx="1600200" cy="777460"/>
          </a:xfrm>
          <a:prstGeom prst="cloud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FFFFFF">
                <a:alpha val="43000"/>
              </a:srgbClr>
            </a:outerShdw>
          </a:effectLst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   Content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Provider</a:t>
            </a: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Situation</a:t>
            </a:r>
            <a:endParaRPr lang="en-US" dirty="0"/>
          </a:p>
        </p:txBody>
      </p:sp>
      <p:sp>
        <p:nvSpPr>
          <p:cNvPr id="41" name="Cloud 40"/>
          <p:cNvSpPr/>
          <p:nvPr/>
        </p:nvSpPr>
        <p:spPr bwMode="auto">
          <a:xfrm>
            <a:off x="3300664" y="2606260"/>
            <a:ext cx="1576137" cy="2590800"/>
          </a:xfrm>
          <a:prstGeom prst="cloud">
            <a:avLst/>
          </a:prstGeom>
          <a:solidFill>
            <a:srgbClr val="92D05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CDN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Provider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 bwMode="auto">
          <a:xfrm>
            <a:off x="5715000" y="2682460"/>
            <a:ext cx="914400" cy="1371600"/>
          </a:xfrm>
          <a:prstGeom prst="cloud">
            <a:avLst/>
          </a:prstGeom>
          <a:solidFill>
            <a:srgbClr val="92D050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CDN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Provider</a:t>
            </a:r>
          </a:p>
        </p:txBody>
      </p:sp>
      <p:sp>
        <p:nvSpPr>
          <p:cNvPr id="8" name="Cloud 7"/>
          <p:cNvSpPr/>
          <p:nvPr/>
        </p:nvSpPr>
        <p:spPr bwMode="auto">
          <a:xfrm>
            <a:off x="4495800" y="2758660"/>
            <a:ext cx="914400" cy="1371600"/>
          </a:xfrm>
          <a:prstGeom prst="cloud">
            <a:avLst/>
          </a:prstGeom>
          <a:solidFill>
            <a:srgbClr val="92D050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CDN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Provider</a:t>
            </a:r>
          </a:p>
        </p:txBody>
      </p:sp>
      <p:sp>
        <p:nvSpPr>
          <p:cNvPr id="9" name="Cloud 8"/>
          <p:cNvSpPr/>
          <p:nvPr/>
        </p:nvSpPr>
        <p:spPr bwMode="auto">
          <a:xfrm>
            <a:off x="3352800" y="2758660"/>
            <a:ext cx="914400" cy="1371600"/>
          </a:xfrm>
          <a:prstGeom prst="cloud">
            <a:avLst/>
          </a:prstGeom>
          <a:solidFill>
            <a:srgbClr val="92D050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CDN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Provider</a:t>
            </a:r>
          </a:p>
        </p:txBody>
      </p:sp>
      <p:sp>
        <p:nvSpPr>
          <p:cNvPr id="10" name="Cloud 9"/>
          <p:cNvSpPr/>
          <p:nvPr/>
        </p:nvSpPr>
        <p:spPr bwMode="auto">
          <a:xfrm>
            <a:off x="3810000" y="4130260"/>
            <a:ext cx="914400" cy="1371600"/>
          </a:xfrm>
          <a:prstGeom prst="cloud">
            <a:avLst/>
          </a:prstGeom>
          <a:solidFill>
            <a:srgbClr val="92D050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CDN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Provider</a:t>
            </a:r>
          </a:p>
        </p:txBody>
      </p:sp>
      <p:sp>
        <p:nvSpPr>
          <p:cNvPr id="11" name="Cloud 10"/>
          <p:cNvSpPr/>
          <p:nvPr/>
        </p:nvSpPr>
        <p:spPr bwMode="auto">
          <a:xfrm>
            <a:off x="5181600" y="4130260"/>
            <a:ext cx="914400" cy="1371600"/>
          </a:xfrm>
          <a:prstGeom prst="cloud">
            <a:avLst/>
          </a:prstGeom>
          <a:solidFill>
            <a:srgbClr val="92D050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CDN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Provider</a:t>
            </a:r>
          </a:p>
        </p:txBody>
      </p:sp>
      <p:cxnSp>
        <p:nvCxnSpPr>
          <p:cNvPr id="22" name="Straight Arrow Connector 21"/>
          <p:cNvCxnSpPr>
            <a:endCxn id="5" idx="3"/>
          </p:cNvCxnSpPr>
          <p:nvPr/>
        </p:nvCxnSpPr>
        <p:spPr bwMode="auto">
          <a:xfrm rot="10800000" flipV="1">
            <a:off x="2206626" y="4968459"/>
            <a:ext cx="1527175" cy="8747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" name="Group 40"/>
          <p:cNvGrpSpPr/>
          <p:nvPr/>
        </p:nvGrpSpPr>
        <p:grpSpPr>
          <a:xfrm>
            <a:off x="3429000" y="3596860"/>
            <a:ext cx="2913517" cy="944131"/>
            <a:chOff x="3429000" y="3596860"/>
            <a:chExt cx="2913517" cy="94413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962400" y="4206460"/>
              <a:ext cx="627517" cy="3345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CDNI</a:t>
              </a:r>
            </a:p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</a:rPr>
                <a:t>Gateway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429000" y="3749260"/>
              <a:ext cx="627517" cy="3345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CDNI</a:t>
              </a:r>
            </a:p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</a:rPr>
                <a:t>Gateway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724400" y="3749260"/>
              <a:ext cx="627517" cy="3345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CDNI</a:t>
              </a:r>
            </a:p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</a:rPr>
                <a:t>Gateway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410200" y="4206460"/>
              <a:ext cx="627517" cy="3345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CDNI</a:t>
              </a:r>
            </a:p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</a:rPr>
                <a:t>Gateway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715000" y="3596860"/>
              <a:ext cx="627517" cy="3345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CDNI</a:t>
              </a:r>
            </a:p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</a:rPr>
                <a:t>Gateway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5334000" y="3825460"/>
              <a:ext cx="381002" cy="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</p:cxnSp>
        <p:cxnSp>
          <p:nvCxnSpPr>
            <p:cNvPr id="33" name="Straight Connector 32"/>
            <p:cNvCxnSpPr>
              <a:stCxn id="26" idx="2"/>
              <a:endCxn id="27" idx="1"/>
            </p:cNvCxnSpPr>
            <p:nvPr/>
          </p:nvCxnSpPr>
          <p:spPr bwMode="auto">
            <a:xfrm rot="16200000" flipH="1">
              <a:off x="5079212" y="4042737"/>
              <a:ext cx="289935" cy="37204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3581400" y="4130260"/>
              <a:ext cx="381000" cy="228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</p:cxnSp>
        <p:cxnSp>
          <p:nvCxnSpPr>
            <p:cNvPr id="38" name="Straight Connector 37"/>
            <p:cNvCxnSpPr>
              <a:endCxn id="8" idx="1"/>
            </p:cNvCxnSpPr>
            <p:nvPr/>
          </p:nvCxnSpPr>
          <p:spPr bwMode="auto">
            <a:xfrm flipV="1">
              <a:off x="4572000" y="4128800"/>
              <a:ext cx="381000" cy="23006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</p:cxnSp>
      </p:grpSp>
      <p:sp>
        <p:nvSpPr>
          <p:cNvPr id="40" name="TextBox 39"/>
          <p:cNvSpPr txBox="1"/>
          <p:nvPr/>
        </p:nvSpPr>
        <p:spPr>
          <a:xfrm>
            <a:off x="2362200" y="5699123"/>
            <a:ext cx="4665126" cy="5847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indent="-342900" algn="l"/>
            <a:r>
              <a:rPr lang="en-US" sz="1600" dirty="0" smtClean="0">
                <a:solidFill>
                  <a:srgbClr val="000000"/>
                </a:solidFill>
              </a:rPr>
              <a:t>Content delivered to user by downstream CDN</a:t>
            </a:r>
          </a:p>
          <a:p>
            <a:pPr indent="-342900" algn="l"/>
            <a:r>
              <a:rPr lang="en-US" sz="1600" dirty="0" smtClean="0">
                <a:solidFill>
                  <a:srgbClr val="000000"/>
                </a:solidFill>
              </a:rPr>
              <a:t>Selection of CDN driven by upstream CDN policy</a:t>
            </a:r>
          </a:p>
        </p:txBody>
      </p:sp>
      <p:grpSp>
        <p:nvGrpSpPr>
          <p:cNvPr id="3" name="Group 45"/>
          <p:cNvGrpSpPr/>
          <p:nvPr/>
        </p:nvGrpSpPr>
        <p:grpSpPr>
          <a:xfrm>
            <a:off x="1371600" y="5349460"/>
            <a:ext cx="6324600" cy="911225"/>
            <a:chOff x="1371600" y="5349460"/>
            <a:chExt cx="6324600" cy="911225"/>
          </a:xfrm>
        </p:grpSpPr>
        <p:pic>
          <p:nvPicPr>
            <p:cNvPr id="5" name="Picture 4" descr="MCj03871500000[1]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71600" y="5425660"/>
              <a:ext cx="835025" cy="835025"/>
            </a:xfrm>
            <a:prstGeom prst="rect">
              <a:avLst/>
            </a:prstGeom>
            <a:noFill/>
          </p:spPr>
        </p:pic>
        <p:pic>
          <p:nvPicPr>
            <p:cNvPr id="31" name="Picture 30" descr="MCj03871500000[1]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61175" y="5349460"/>
              <a:ext cx="835025" cy="835025"/>
            </a:xfrm>
            <a:prstGeom prst="rect">
              <a:avLst/>
            </a:prstGeom>
            <a:noFill/>
          </p:spPr>
        </p:pic>
      </p:grpSp>
      <p:cxnSp>
        <p:nvCxnSpPr>
          <p:cNvPr id="35" name="Straight Arrow Connector 34"/>
          <p:cNvCxnSpPr/>
          <p:nvPr/>
        </p:nvCxnSpPr>
        <p:spPr bwMode="auto">
          <a:xfrm>
            <a:off x="6019800" y="5197060"/>
            <a:ext cx="838200" cy="5699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6200000" flipH="1">
            <a:off x="3504089" y="2531171"/>
            <a:ext cx="535623" cy="76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ysDash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6200000" flipH="1">
            <a:off x="4570889" y="2454972"/>
            <a:ext cx="535623" cy="76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ysDash"/>
            <a:round/>
            <a:headEnd type="none" w="med" len="med"/>
            <a:tailEnd type="stealth" w="med" len="med"/>
          </a:ln>
          <a:effectLst/>
        </p:spPr>
      </p:cxnSp>
      <p:sp>
        <p:nvSpPr>
          <p:cNvPr id="30" name="Cloud 29"/>
          <p:cNvSpPr/>
          <p:nvPr/>
        </p:nvSpPr>
        <p:spPr bwMode="auto">
          <a:xfrm>
            <a:off x="3886200" y="1524000"/>
            <a:ext cx="1600200" cy="777460"/>
          </a:xfrm>
          <a:prstGeom prst="cloud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FFFFFF">
                <a:alpha val="43000"/>
              </a:srgbClr>
            </a:outerShdw>
          </a:effectLst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   Content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Provider</a:t>
            </a:r>
          </a:p>
        </p:txBody>
      </p:sp>
      <p:sp>
        <p:nvSpPr>
          <p:cNvPr id="36" name="Cloud 35"/>
          <p:cNvSpPr/>
          <p:nvPr/>
        </p:nvSpPr>
        <p:spPr bwMode="auto">
          <a:xfrm>
            <a:off x="6934200" y="2530060"/>
            <a:ext cx="1600200" cy="777460"/>
          </a:xfrm>
          <a:prstGeom prst="cloud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FFFFFF">
                <a:alpha val="43000"/>
              </a:srgbClr>
            </a:outerShdw>
          </a:effectLst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   Content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Provider</a:t>
            </a:r>
          </a:p>
        </p:txBody>
      </p:sp>
      <p:sp>
        <p:nvSpPr>
          <p:cNvPr id="37" name="Cloud 36"/>
          <p:cNvSpPr/>
          <p:nvPr/>
        </p:nvSpPr>
        <p:spPr bwMode="auto">
          <a:xfrm>
            <a:off x="1752600" y="2667000"/>
            <a:ext cx="1600200" cy="777460"/>
          </a:xfrm>
          <a:prstGeom prst="cloud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FFFFFF">
                <a:alpha val="43000"/>
              </a:srgbClr>
            </a:outerShdw>
          </a:effectLst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   Content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Provider</a:t>
            </a:r>
          </a:p>
        </p:txBody>
      </p:sp>
      <p:sp>
        <p:nvSpPr>
          <p:cNvPr id="42" name="Cloud 41"/>
          <p:cNvSpPr/>
          <p:nvPr/>
        </p:nvSpPr>
        <p:spPr bwMode="auto">
          <a:xfrm>
            <a:off x="3505200" y="1615660"/>
            <a:ext cx="1600200" cy="777460"/>
          </a:xfrm>
          <a:prstGeom prst="cloud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FFFFFF">
                <a:alpha val="43000"/>
              </a:srgbClr>
            </a:outerShdw>
          </a:effectLst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   Content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Provider</a:t>
            </a:r>
          </a:p>
        </p:txBody>
      </p:sp>
      <p:sp>
        <p:nvSpPr>
          <p:cNvPr id="43" name="Cloud 42"/>
          <p:cNvSpPr/>
          <p:nvPr/>
        </p:nvSpPr>
        <p:spPr bwMode="auto">
          <a:xfrm>
            <a:off x="6705600" y="2682460"/>
            <a:ext cx="1600200" cy="777460"/>
          </a:xfrm>
          <a:prstGeom prst="cloud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   Content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Provider</a:t>
            </a:r>
          </a:p>
        </p:txBody>
      </p:sp>
      <p:sp>
        <p:nvSpPr>
          <p:cNvPr id="44" name="Cloud 43"/>
          <p:cNvSpPr/>
          <p:nvPr/>
        </p:nvSpPr>
        <p:spPr bwMode="auto">
          <a:xfrm>
            <a:off x="6400800" y="4054060"/>
            <a:ext cx="1600200" cy="777460"/>
          </a:xfrm>
          <a:prstGeom prst="cloud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FFFFFF">
                <a:alpha val="43000"/>
              </a:srgbClr>
            </a:outerShdw>
          </a:effectLst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   Content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Provider</a:t>
            </a:r>
          </a:p>
        </p:txBody>
      </p:sp>
      <p:sp>
        <p:nvSpPr>
          <p:cNvPr id="45" name="Cloud 44"/>
          <p:cNvSpPr/>
          <p:nvPr/>
        </p:nvSpPr>
        <p:spPr bwMode="auto">
          <a:xfrm>
            <a:off x="6172200" y="4206460"/>
            <a:ext cx="1600200" cy="777460"/>
          </a:xfrm>
          <a:prstGeom prst="cloud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    Content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Provider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15000" y="1388531"/>
            <a:ext cx="3200400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indent="-342900" algn="l"/>
            <a:r>
              <a:rPr lang="en-US" sz="1600" dirty="0" smtClean="0">
                <a:solidFill>
                  <a:srgbClr val="000000"/>
                </a:solidFill>
              </a:rPr>
              <a:t>Content Provider only needs </a:t>
            </a:r>
            <a:r>
              <a:rPr lang="en-US" sz="1600" dirty="0" err="1" smtClean="0">
                <a:solidFill>
                  <a:srgbClr val="000000"/>
                </a:solidFill>
              </a:rPr>
              <a:t>contractual+technical</a:t>
            </a:r>
            <a:r>
              <a:rPr lang="en-US" sz="1600" dirty="0" smtClean="0">
                <a:solidFill>
                  <a:srgbClr val="000000"/>
                </a:solidFill>
              </a:rPr>
              <a:t> relationship with 1 (or a few) CDN</a:t>
            </a: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Interconnection Vision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 bwMode="auto">
          <a:xfrm>
            <a:off x="1372792" y="5134362"/>
            <a:ext cx="2514600" cy="1295400"/>
          </a:xfrm>
          <a:prstGeom prst="cloud">
            <a:avLst/>
          </a:prstGeom>
          <a:solidFill>
            <a:srgbClr val="ABDFF0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CDN2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3352800" y="5715000"/>
            <a:ext cx="992713" cy="418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Analytics &amp; Accounting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572000" y="3276600"/>
            <a:ext cx="992713" cy="418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Analytics &amp; Accounting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447800" y="5105400"/>
            <a:ext cx="764113" cy="58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Request Routing Engine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3" name="Cloud 22"/>
          <p:cNvSpPr/>
          <p:nvPr/>
        </p:nvSpPr>
        <p:spPr bwMode="auto">
          <a:xfrm>
            <a:off x="2047613" y="3048000"/>
            <a:ext cx="2590800" cy="1371600"/>
          </a:xfrm>
          <a:prstGeom prst="cloud">
            <a:avLst/>
          </a:prstGeom>
          <a:solidFill>
            <a:schemeClr val="accent3">
              <a:alpha val="47843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CDN1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209800" y="2819400"/>
            <a:ext cx="764113" cy="58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Request Routing Engine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CDNI Functional Components</a:t>
            </a:r>
            <a:endParaRPr lang="en-US" sz="2400" dirty="0"/>
          </a:p>
        </p:txBody>
      </p:sp>
      <p:sp>
        <p:nvSpPr>
          <p:cNvPr id="17" name="Cloud 16"/>
          <p:cNvSpPr/>
          <p:nvPr/>
        </p:nvSpPr>
        <p:spPr bwMode="auto">
          <a:xfrm>
            <a:off x="3048000" y="1143000"/>
            <a:ext cx="2590800" cy="1387060"/>
          </a:xfrm>
          <a:prstGeom prst="cloud">
            <a:avLst/>
          </a:prstGeom>
          <a:solidFill>
            <a:srgbClr val="A7D48D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CP0</a:t>
            </a:r>
          </a:p>
        </p:txBody>
      </p:sp>
      <p:pic>
        <p:nvPicPr>
          <p:cNvPr id="31" name="Picture 4" descr="MCj03871500000[1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14800"/>
            <a:ext cx="835025" cy="83502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0" y="3886200"/>
            <a:ext cx="646331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Client</a:t>
            </a:r>
            <a:endParaRPr lang="en-US" sz="1400" dirty="0"/>
          </a:p>
        </p:txBody>
      </p:sp>
      <p:sp>
        <p:nvSpPr>
          <p:cNvPr id="76" name="Rectangle 75"/>
          <p:cNvSpPr/>
          <p:nvPr/>
        </p:nvSpPr>
        <p:spPr bwMode="auto">
          <a:xfrm>
            <a:off x="1299753" y="6177561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038600" y="3733800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630092" y="6248400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429000" y="2020000"/>
            <a:ext cx="609600" cy="418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Origin Server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620692" y="4038600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9" name="Rectangular Callout 28"/>
          <p:cNvSpPr/>
          <p:nvPr/>
        </p:nvSpPr>
        <p:spPr bwMode="auto">
          <a:xfrm>
            <a:off x="229702" y="2146100"/>
            <a:ext cx="2057400" cy="584600"/>
          </a:xfrm>
          <a:prstGeom prst="wedgeRectCallout">
            <a:avLst>
              <a:gd name="adj1" fmla="val 35065"/>
              <a:gd name="adj2" fmla="val 310342"/>
            </a:avLst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solidFill>
                  <a:schemeClr val="bg1"/>
                </a:solidFill>
              </a:rPr>
              <a:t>ensures client request is redirected towards the right cache in the right CDN. </a:t>
            </a: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47800" y="4290801"/>
            <a:ext cx="104442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  <a:br>
              <a:rPr lang="en-US" dirty="0" smtClean="0"/>
            </a:br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876800" y="4387435"/>
            <a:ext cx="141577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Accounting/</a:t>
            </a:r>
            <a:br>
              <a:rPr lang="en-US" dirty="0" smtClean="0"/>
            </a:br>
            <a:r>
              <a:rPr lang="en-US" dirty="0" smtClean="0"/>
              <a:t>Logging</a:t>
            </a:r>
            <a:endParaRPr lang="en-US" dirty="0"/>
          </a:p>
        </p:txBody>
      </p:sp>
      <p:sp>
        <p:nvSpPr>
          <p:cNvPr id="33" name="Rectangular Callout 32"/>
          <p:cNvSpPr/>
          <p:nvPr/>
        </p:nvSpPr>
        <p:spPr bwMode="auto">
          <a:xfrm>
            <a:off x="5863768" y="3073406"/>
            <a:ext cx="3124200" cy="750799"/>
          </a:xfrm>
          <a:prstGeom prst="wedgeRectCallout">
            <a:avLst>
              <a:gd name="adj1" fmla="val -47941"/>
              <a:gd name="adj2" fmla="val 134477"/>
            </a:avLst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solidFill>
                  <a:schemeClr val="bg1"/>
                </a:solidFill>
              </a:rPr>
              <a:t>ensures CDN2 can “charge” CDN1 for CDN2 deliveries.</a:t>
            </a:r>
          </a:p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solidFill>
                  <a:schemeClr val="bg1"/>
                </a:solidFill>
              </a:rPr>
              <a:t>Ensures CDN1 can “charge” CP0 for CDN1 and CDN2 deliveries. </a:t>
            </a:r>
          </a:p>
        </p:txBody>
      </p:sp>
      <p:sp>
        <p:nvSpPr>
          <p:cNvPr id="36" name="Rectangular Callout 35"/>
          <p:cNvSpPr/>
          <p:nvPr/>
        </p:nvSpPr>
        <p:spPr bwMode="auto">
          <a:xfrm>
            <a:off x="6320968" y="4674317"/>
            <a:ext cx="2743200" cy="750799"/>
          </a:xfrm>
          <a:prstGeom prst="wedgeRectCallout">
            <a:avLst>
              <a:gd name="adj1" fmla="val -66045"/>
              <a:gd name="adj2" fmla="val -16601"/>
            </a:avLst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solidFill>
                  <a:schemeClr val="bg1"/>
                </a:solidFill>
              </a:rPr>
              <a:t>ensures CP0 can monitor all deliveries (though CDN1 and CDN2).</a:t>
            </a:r>
          </a:p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solidFill>
                  <a:schemeClr val="bg1"/>
                </a:solidFill>
              </a:rPr>
              <a:t>Ensures CDN1 can monitor CDN2 deliveries performed on its behalf</a:t>
            </a:r>
          </a:p>
        </p:txBody>
      </p:sp>
      <p:cxnSp>
        <p:nvCxnSpPr>
          <p:cNvPr id="28" name="Straight Arrow Connector 27"/>
          <p:cNvCxnSpPr>
            <a:stCxn id="38" idx="2"/>
            <a:endCxn id="41" idx="0"/>
          </p:cNvCxnSpPr>
          <p:nvPr/>
        </p:nvCxnSpPr>
        <p:spPr>
          <a:xfrm rot="16200000" flipH="1">
            <a:off x="3029817" y="3142382"/>
            <a:ext cx="1600200" cy="192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1" idx="2"/>
            <a:endCxn id="35" idx="0"/>
          </p:cNvCxnSpPr>
          <p:nvPr/>
        </p:nvCxnSpPr>
        <p:spPr>
          <a:xfrm rot="5400000">
            <a:off x="2451936" y="4774300"/>
            <a:ext cx="1957599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2"/>
            <a:endCxn id="40" idx="0"/>
          </p:cNvCxnSpPr>
          <p:nvPr/>
        </p:nvCxnSpPr>
        <p:spPr>
          <a:xfrm rot="5400000">
            <a:off x="1837536" y="3536479"/>
            <a:ext cx="886801" cy="621843"/>
          </a:xfrm>
          <a:prstGeom prst="straightConnector1">
            <a:avLst/>
          </a:prstGeom>
          <a:ln w="12700" cap="flat" cmpd="sng" algn="ctr">
            <a:solidFill>
              <a:srgbClr val="0096D6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9" idx="0"/>
            <a:endCxn id="40" idx="2"/>
          </p:cNvCxnSpPr>
          <p:nvPr/>
        </p:nvCxnSpPr>
        <p:spPr>
          <a:xfrm rot="5400000" flipH="1" flipV="1">
            <a:off x="1815801" y="4951188"/>
            <a:ext cx="168268" cy="140157"/>
          </a:xfrm>
          <a:prstGeom prst="straightConnector1">
            <a:avLst/>
          </a:prstGeom>
          <a:ln w="12700" cap="flat" cmpd="sng" algn="ctr">
            <a:solidFill>
              <a:srgbClr val="0096D6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31" idx="2"/>
          </p:cNvCxnSpPr>
          <p:nvPr/>
        </p:nvCxnSpPr>
        <p:spPr>
          <a:xfrm rot="16200000" flipV="1">
            <a:off x="209346" y="5157993"/>
            <a:ext cx="1298575" cy="882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18563" y="4459069"/>
            <a:ext cx="131378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Acquisition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34019" y="5320668"/>
            <a:ext cx="101839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Delivery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26" idx="0"/>
            <a:endCxn id="72" idx="2"/>
          </p:cNvCxnSpPr>
          <p:nvPr/>
        </p:nvCxnSpPr>
        <p:spPr>
          <a:xfrm rot="16200000" flipV="1">
            <a:off x="4980305" y="3783053"/>
            <a:ext cx="692435" cy="516329"/>
          </a:xfrm>
          <a:prstGeom prst="straightConnector1">
            <a:avLst/>
          </a:prstGeom>
          <a:ln w="12700" cap="flat" cmpd="sng" algn="ctr">
            <a:solidFill>
              <a:srgbClr val="0096D6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6" idx="2"/>
          </p:cNvCxnSpPr>
          <p:nvPr/>
        </p:nvCxnSpPr>
        <p:spPr>
          <a:xfrm rot="5400000">
            <a:off x="4480398" y="4585712"/>
            <a:ext cx="656234" cy="1552342"/>
          </a:xfrm>
          <a:prstGeom prst="straightConnector1">
            <a:avLst/>
          </a:prstGeom>
          <a:ln w="12700" cap="flat" cmpd="sng" algn="ctr">
            <a:solidFill>
              <a:srgbClr val="0096D6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ular Callout 29"/>
          <p:cNvSpPr/>
          <p:nvPr/>
        </p:nvSpPr>
        <p:spPr bwMode="auto">
          <a:xfrm>
            <a:off x="4742542" y="5684155"/>
            <a:ext cx="3124200" cy="584600"/>
          </a:xfrm>
          <a:prstGeom prst="wedgeRectCallout">
            <a:avLst>
              <a:gd name="adj1" fmla="val -79730"/>
              <a:gd name="adj2" fmla="val -207713"/>
            </a:avLst>
          </a:prstGeom>
          <a:solidFill>
            <a:schemeClr val="tx1">
              <a:lumMod val="6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solidFill>
                  <a:schemeClr val="bg1"/>
                </a:solidFill>
              </a:rPr>
              <a:t>ensures CDN2 can get content from CDN1, and CDN1 can get it from CP0.</a:t>
            </a:r>
          </a:p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Pre-positioning &amp; Dynamic Acquisition.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40"/>
          <p:cNvSpPr/>
          <p:nvPr/>
        </p:nvSpPr>
        <p:spPr bwMode="auto">
          <a:xfrm>
            <a:off x="3048000" y="1143000"/>
            <a:ext cx="2590800" cy="1387060"/>
          </a:xfrm>
          <a:prstGeom prst="cloud">
            <a:avLst/>
          </a:prstGeom>
          <a:solidFill>
            <a:srgbClr val="A7D48D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CP0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Request Routing</a:t>
            </a:r>
            <a:endParaRPr lang="en-US" dirty="0"/>
          </a:p>
        </p:txBody>
      </p:sp>
      <p:sp>
        <p:nvSpPr>
          <p:cNvPr id="3" name="Cloud 2"/>
          <p:cNvSpPr/>
          <p:nvPr/>
        </p:nvSpPr>
        <p:spPr bwMode="auto">
          <a:xfrm>
            <a:off x="1372792" y="5134362"/>
            <a:ext cx="2514600" cy="1295400"/>
          </a:xfrm>
          <a:prstGeom prst="cloud">
            <a:avLst/>
          </a:prstGeom>
          <a:solidFill>
            <a:srgbClr val="ABDFF0">
              <a:alpha val="47843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CDN2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352800" y="5715000"/>
            <a:ext cx="992713" cy="418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Analytics &amp; Accounting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47800" y="5105400"/>
            <a:ext cx="764113" cy="58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Request Routing Engine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2047613" y="3048000"/>
            <a:ext cx="2590800" cy="1371600"/>
          </a:xfrm>
          <a:prstGeom prst="cloud">
            <a:avLst/>
          </a:prstGeom>
          <a:solidFill>
            <a:schemeClr val="accent3">
              <a:alpha val="47843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CDN1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09800" y="2819400"/>
            <a:ext cx="764113" cy="58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Request Routing Engine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9" name="Picture 4" descr="MCj03871500000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9" y="3340998"/>
            <a:ext cx="835025" cy="8350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4894" y="2986777"/>
            <a:ext cx="646331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Client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299753" y="6177561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8600" y="3733800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630092" y="6248400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29000" y="2020000"/>
            <a:ext cx="609600" cy="418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Origin Server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20692" y="4038600"/>
            <a:ext cx="610685" cy="252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Cache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pSp>
        <p:nvGrpSpPr>
          <p:cNvPr id="35" name="Group 45"/>
          <p:cNvGrpSpPr/>
          <p:nvPr/>
        </p:nvGrpSpPr>
        <p:grpSpPr>
          <a:xfrm>
            <a:off x="381000" y="4118391"/>
            <a:ext cx="838201" cy="2053809"/>
            <a:chOff x="381000" y="4118391"/>
            <a:chExt cx="838201" cy="2053809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rot="16200000" flipV="1">
              <a:off x="-226803" y="4726196"/>
              <a:ext cx="2053809" cy="83819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7DBD64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sp>
          <p:nvSpPr>
            <p:cNvPr id="37" name="Oval 36"/>
            <p:cNvSpPr/>
            <p:nvPr/>
          </p:nvSpPr>
          <p:spPr bwMode="auto">
            <a:xfrm>
              <a:off x="381000" y="449580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7DBD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rgbClr val="000000"/>
                  </a:solidFill>
                </a:rPr>
                <a:t>5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11225" y="2678668"/>
            <a:ext cx="7311208" cy="1015445"/>
            <a:chOff x="911225" y="2678668"/>
            <a:chExt cx="7311208" cy="1015445"/>
          </a:xfrm>
        </p:grpSpPr>
        <p:grpSp>
          <p:nvGrpSpPr>
            <p:cNvPr id="28" name="Group 39"/>
            <p:cNvGrpSpPr/>
            <p:nvPr/>
          </p:nvGrpSpPr>
          <p:grpSpPr>
            <a:xfrm>
              <a:off x="911225" y="3200400"/>
              <a:ext cx="1450975" cy="493713"/>
              <a:chOff x="911225" y="3200400"/>
              <a:chExt cx="1450975" cy="493713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911225" y="3200400"/>
                <a:ext cx="1450975" cy="493713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30" name="Oval 29"/>
              <p:cNvSpPr/>
              <p:nvPr/>
            </p:nvSpPr>
            <p:spPr bwMode="auto">
              <a:xfrm>
                <a:off x="1676400" y="32004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81438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1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4907666" y="2678668"/>
              <a:ext cx="33147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 Client talks to RRE in CDN1</a:t>
              </a:r>
              <a:br>
                <a:rPr lang="en-US" dirty="0" smtClean="0"/>
              </a:br>
              <a:r>
                <a:rPr lang="en-US" dirty="0" smtClean="0"/>
                <a:t> “as normal”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981200" y="3276600"/>
            <a:ext cx="7089523" cy="1828800"/>
            <a:chOff x="1981200" y="3276600"/>
            <a:chExt cx="7089523" cy="1828800"/>
          </a:xfrm>
        </p:grpSpPr>
        <p:grpSp>
          <p:nvGrpSpPr>
            <p:cNvPr id="43" name="Group 42"/>
            <p:cNvGrpSpPr/>
            <p:nvPr/>
          </p:nvGrpSpPr>
          <p:grpSpPr>
            <a:xfrm>
              <a:off x="1981200" y="3276600"/>
              <a:ext cx="762000" cy="1828800"/>
              <a:chOff x="1981200" y="3276600"/>
              <a:chExt cx="762000" cy="1828800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1447800" y="3810000"/>
                <a:ext cx="1828800" cy="7620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2"/>
                </a:solidFill>
                <a:prstDash val="solid"/>
                <a:round/>
                <a:headEnd type="stealth" w="lg" len="lg"/>
                <a:tailEnd type="stealth" w="lg" len="lg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cxnSp>
          <p:sp>
            <p:nvSpPr>
              <p:cNvPr id="42" name="Oval 41"/>
              <p:cNvSpPr/>
              <p:nvPr/>
            </p:nvSpPr>
            <p:spPr bwMode="auto">
              <a:xfrm>
                <a:off x="2438400" y="36576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81438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</a:rPr>
                  <a:t>2</a:t>
                </a: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960578" y="3379770"/>
              <a:ext cx="41101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 CDN1 decides that CDN2 should </a:t>
              </a:r>
              <a:br>
                <a:rPr lang="en-US" dirty="0" smtClean="0"/>
              </a:br>
              <a:r>
                <a:rPr lang="en-US" dirty="0" smtClean="0"/>
                <a:t>serve this request, asks RRE in CDN2</a:t>
              </a:r>
              <a:br>
                <a:rPr lang="en-US" dirty="0" smtClean="0"/>
              </a:br>
              <a:r>
                <a:rPr lang="en-US" dirty="0" smtClean="0"/>
                <a:t>which cache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38204" y="3415770"/>
            <a:ext cx="7839520" cy="1631795"/>
            <a:chOff x="838204" y="3415770"/>
            <a:chExt cx="7839520" cy="1631795"/>
          </a:xfrm>
        </p:grpSpPr>
        <p:grpSp>
          <p:nvGrpSpPr>
            <p:cNvPr id="31" name="Group 42"/>
            <p:cNvGrpSpPr/>
            <p:nvPr/>
          </p:nvGrpSpPr>
          <p:grpSpPr>
            <a:xfrm>
              <a:off x="838204" y="3415770"/>
              <a:ext cx="1523997" cy="569912"/>
              <a:chOff x="838204" y="3429000"/>
              <a:chExt cx="1523997" cy="569912"/>
            </a:xfrm>
          </p:grpSpPr>
          <p:cxnSp>
            <p:nvCxnSpPr>
              <p:cNvPr id="32" name="Straight Arrow Connector 31"/>
              <p:cNvCxnSpPr/>
              <p:nvPr/>
            </p:nvCxnSpPr>
            <p:spPr bwMode="auto">
              <a:xfrm rot="10800000" flipV="1">
                <a:off x="838204" y="3429000"/>
                <a:ext cx="1523997" cy="569912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33" name="Oval 32"/>
              <p:cNvSpPr/>
              <p:nvPr/>
            </p:nvSpPr>
            <p:spPr bwMode="auto">
              <a:xfrm>
                <a:off x="1600200" y="35052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81438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</a:rPr>
                  <a:t>3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4960578" y="4401234"/>
              <a:ext cx="3717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 RRE returns appropriate URL to</a:t>
              </a:r>
              <a:br>
                <a:rPr lang="en-US" dirty="0" smtClean="0"/>
              </a:br>
              <a:r>
                <a:rPr lang="en-US" dirty="0" smtClean="0"/>
                <a:t>client (e.g. HTTP redirect)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09600" y="4114800"/>
            <a:ext cx="7871556" cy="2057400"/>
            <a:chOff x="609600" y="4114800"/>
            <a:chExt cx="7871556" cy="2057400"/>
          </a:xfrm>
        </p:grpSpPr>
        <p:grpSp>
          <p:nvGrpSpPr>
            <p:cNvPr id="38" name="Group 43"/>
            <p:cNvGrpSpPr/>
            <p:nvPr/>
          </p:nvGrpSpPr>
          <p:grpSpPr>
            <a:xfrm>
              <a:off x="609600" y="4114800"/>
              <a:ext cx="838200" cy="2057400"/>
              <a:chOff x="609600" y="4114800"/>
              <a:chExt cx="838200" cy="2057400"/>
            </a:xfrm>
          </p:grpSpPr>
          <p:cxnSp>
            <p:nvCxnSpPr>
              <p:cNvPr id="39" name="Straight Arrow Connector 38"/>
              <p:cNvCxnSpPr/>
              <p:nvPr/>
            </p:nvCxnSpPr>
            <p:spPr bwMode="auto">
              <a:xfrm rot="16200000" flipH="1">
                <a:off x="0" y="4724400"/>
                <a:ext cx="2057400" cy="83820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arrow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cxnSp>
          <p:sp>
            <p:nvSpPr>
              <p:cNvPr id="40" name="Oval 39"/>
              <p:cNvSpPr/>
              <p:nvPr/>
            </p:nvSpPr>
            <p:spPr bwMode="auto">
              <a:xfrm>
                <a:off x="685800" y="44196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81438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</a:rPr>
                  <a:t>4</a:t>
                </a: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960578" y="4991570"/>
              <a:ext cx="35205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4,5. Client requests content from </a:t>
              </a:r>
              <a:br>
                <a:rPr lang="en-US" dirty="0" smtClean="0"/>
              </a:br>
              <a:r>
                <a:rPr lang="en-US" dirty="0" smtClean="0"/>
                <a:t>cache and receives it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CDN Interconnection Standards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“CDN Interconnect” Working Group in IETF:</a:t>
            </a:r>
            <a:endParaRPr lang="en-US" dirty="0" smtClean="0"/>
          </a:p>
          <a:p>
            <a:pPr lvl="1"/>
            <a:r>
              <a:rPr lang="en-US" dirty="0" smtClean="0"/>
              <a:t>Problem </a:t>
            </a:r>
            <a:r>
              <a:rPr lang="en-US" dirty="0" smtClean="0"/>
              <a:t>Statement, Requirements, Framework &amp; Use Case Internet-Drafts</a:t>
            </a:r>
          </a:p>
          <a:p>
            <a:pPr lvl="1"/>
            <a:r>
              <a:rPr lang="en-US" dirty="0" smtClean="0"/>
              <a:t>First WG meeting held in July (IETF81)</a:t>
            </a:r>
          </a:p>
          <a:p>
            <a:r>
              <a:rPr lang="en-US" dirty="0" smtClean="0"/>
              <a:t>Some other bodies have specs for external CDN interfaces, but do not have CDN Interconnection in scope (e.g. ATIS IIF Content On Demand)</a:t>
            </a:r>
          </a:p>
          <a:p>
            <a:r>
              <a:rPr lang="en-US" dirty="0" smtClean="0"/>
              <a:t>Some bodies have CDN Interconnection in scope, early work (e.g. ETSI MCD, ETSI TISPAN)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CDNI</a:t>
            </a:r>
            <a:r>
              <a:rPr lang="en-US" dirty="0" smtClean="0"/>
              <a:t> at IETF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CDNI WG defining interfaces </a:t>
            </a:r>
            <a:r>
              <a:rPr lang="en-US" dirty="0" smtClean="0"/>
              <a:t>between two </a:t>
            </a:r>
            <a:r>
              <a:rPr lang="en-US" dirty="0" err="1" smtClean="0"/>
              <a:t>CDNs</a:t>
            </a:r>
            <a:r>
              <a:rPr lang="en-US" dirty="0" smtClean="0"/>
              <a:t>, “upstream” and “downstream”</a:t>
            </a:r>
          </a:p>
          <a:p>
            <a:pPr lvl="1"/>
            <a:r>
              <a:rPr lang="en-US" dirty="0" smtClean="0"/>
              <a:t>Bilateral agreement, anything else can be done by induction</a:t>
            </a:r>
          </a:p>
          <a:p>
            <a:pPr lvl="1"/>
            <a:r>
              <a:rPr lang="en-US" dirty="0" smtClean="0"/>
              <a:t>A CDN may be upstream for some requests, downstream for others</a:t>
            </a:r>
          </a:p>
          <a:p>
            <a:r>
              <a:rPr lang="en-US" dirty="0" smtClean="0"/>
              <a:t>Classes of information exchanged across interface include:</a:t>
            </a:r>
          </a:p>
          <a:p>
            <a:pPr lvl="1"/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Logging</a:t>
            </a:r>
          </a:p>
          <a:p>
            <a:pPr lvl="1"/>
            <a:r>
              <a:rPr lang="en-US" dirty="0" smtClean="0"/>
              <a:t>Request Routing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Content</a:t>
            </a:r>
            <a:endParaRPr lang="en-US" dirty="0" smtClean="0"/>
          </a:p>
          <a:p>
            <a:r>
              <a:rPr lang="en-US" dirty="0" smtClean="0"/>
              <a:t>Trying </a:t>
            </a:r>
            <a:r>
              <a:rPr lang="en-US" dirty="0" smtClean="0"/>
              <a:t>to use existing protocols, languages, file formats etc. wherever possible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 Arial 4x3 template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 Arial 4x3 template.potx</Template>
  <TotalTime>58354</TotalTime>
  <Words>1550</Words>
  <Application>Microsoft Macintosh PowerPoint</Application>
  <PresentationFormat>On-screen Show (4:3)</PresentationFormat>
  <Paragraphs>288</Paragraphs>
  <Slides>19</Slides>
  <Notes>6</Notes>
  <HiddenSlides>2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Cisco Arial 4x3 template</vt:lpstr>
      <vt:lpstr>Interconnecting CDNs</vt:lpstr>
      <vt:lpstr>Interconnecting CDNs</vt:lpstr>
      <vt:lpstr>CDN Interconnect Overview</vt:lpstr>
      <vt:lpstr>Today’s Situation</vt:lpstr>
      <vt:lpstr>CDN Interconnection Vision</vt:lpstr>
      <vt:lpstr>CDNI Functional Components</vt:lpstr>
      <vt:lpstr>Example Request Routing</vt:lpstr>
      <vt:lpstr>CDN Interconnection Standards Status</vt:lpstr>
      <vt:lpstr>CDNI at IETF</vt:lpstr>
      <vt:lpstr>CDNI Interface Components</vt:lpstr>
      <vt:lpstr>CDNI status</vt:lpstr>
      <vt:lpstr>Summary of CDNI Pilot Ph1 Outcomes</vt:lpstr>
      <vt:lpstr>Orange/Cisco/Coblitz CDN Interconnect Demo: Stage 1: Dynamic Acquisition from Origin Server</vt:lpstr>
      <vt:lpstr>Orange/Cisco/Coblitz CDN Interconnect Demo</vt:lpstr>
      <vt:lpstr>CDN Interconnect Message Flow:  French Content delivered in Poland, Stage 1</vt:lpstr>
      <vt:lpstr>Request Routing Overview</vt:lpstr>
      <vt:lpstr>CDNI Pilot Demonstrated Features</vt:lpstr>
      <vt:lpstr>Summary</vt:lpstr>
      <vt:lpstr>CDNI Summary</vt:lpstr>
    </vt:vector>
  </TitlesOfParts>
  <Company>Cisco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Content Delivery to the Network</dc:title>
  <dc:creator>Bruce Davie</dc:creator>
  <cp:lastModifiedBy>Bruce Davie</cp:lastModifiedBy>
  <cp:revision>64</cp:revision>
  <dcterms:created xsi:type="dcterms:W3CDTF">2011-10-19T13:11:19Z</dcterms:created>
  <dcterms:modified xsi:type="dcterms:W3CDTF">2011-10-21T02:30:13Z</dcterms:modified>
</cp:coreProperties>
</file>